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70" r:id="rId4"/>
    <p:sldId id="259" r:id="rId5"/>
    <p:sldId id="273" r:id="rId6"/>
    <p:sldId id="274" r:id="rId7"/>
    <p:sldId id="276" r:id="rId8"/>
    <p:sldId id="264" r:id="rId9"/>
    <p:sldId id="283" r:id="rId10"/>
    <p:sldId id="277" r:id="rId11"/>
    <p:sldId id="278" r:id="rId12"/>
    <p:sldId id="280" r:id="rId13"/>
    <p:sldId id="279" r:id="rId14"/>
    <p:sldId id="267" r:id="rId15"/>
    <p:sldId id="260" r:id="rId16"/>
    <p:sldId id="261" r:id="rId17"/>
    <p:sldId id="268" r:id="rId18"/>
    <p:sldId id="265" r:id="rId19"/>
  </p:sldIdLst>
  <p:sldSz cx="9144000" cy="5143500" type="screen16x9"/>
  <p:notesSz cx="6858000" cy="93138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50" autoAdjust="0"/>
  </p:normalViewPr>
  <p:slideViewPr>
    <p:cSldViewPr snapToGrid="0">
      <p:cViewPr varScale="1">
        <p:scale>
          <a:sx n="130" d="100"/>
          <a:sy n="130" d="100"/>
        </p:scale>
        <p:origin x="1074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d17a7c1a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d17a7c1a7_0_4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8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27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27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6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d17a7c1a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fd17a7c1a7_0_6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d17a7c1a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fd17a7c1a7_0_7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6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d17a7c1a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fd17a7c1a7_0_5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Other =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d17a7c1a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d17a7c1a7_0_5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d17a7c1a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fd17a7c1a7_0_6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9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63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3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7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42316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B4E037-3D9A-EF08-FC0D-806B9483C734}"/>
              </a:ext>
            </a:extLst>
          </p:cNvPr>
          <p:cNvSpPr txBox="1"/>
          <p:nvPr/>
        </p:nvSpPr>
        <p:spPr>
          <a:xfrm>
            <a:off x="0" y="4909910"/>
            <a:ext cx="4756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Kenn Apel, Josh and Megan Hanselman, Kate Lansing, Mary Lou Morris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13C5-C04E-073E-BB00-B691066A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1488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Where Does Bayshore Get The Needed Funds For The Next 8 Years?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0D63B-50B6-D648-AEB4-A1CE4CEBD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453" y="1017725"/>
            <a:ext cx="6645019" cy="667075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Option #1: Use ALL our current reserves (savings)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6988EE01-6DB0-F6CB-0DCB-5D751673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" y="1684800"/>
            <a:ext cx="4478658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552C212-DAB1-0823-4A89-8A671B8F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1713374"/>
            <a:ext cx="43226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924FBB-41AF-9A5F-0F29-43A3CC90AFFF}"/>
              </a:ext>
            </a:extLst>
          </p:cNvPr>
          <p:cNvSpPr txBox="1"/>
          <p:nvPr/>
        </p:nvSpPr>
        <p:spPr>
          <a:xfrm>
            <a:off x="944792" y="4485149"/>
            <a:ext cx="2583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30-year plan only: $500K </a:t>
            </a:r>
            <a:r>
              <a:rPr lang="en-US" b="1" u="sng" dirty="0"/>
              <a:t>est.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E7E4F8-F9D7-1402-7FEF-C989572B2DC6}"/>
              </a:ext>
            </a:extLst>
          </p:cNvPr>
          <p:cNvSpPr txBox="1"/>
          <p:nvPr/>
        </p:nvSpPr>
        <p:spPr>
          <a:xfrm>
            <a:off x="5550195" y="4485149"/>
            <a:ext cx="2908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Including tabled items: $891K </a:t>
            </a:r>
            <a:r>
              <a:rPr lang="en-US" b="1" u="sng" dirty="0"/>
              <a:t>est.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547C0-96F5-7AA8-D661-C8E9C27CA6F9}"/>
              </a:ext>
            </a:extLst>
          </p:cNvPr>
          <p:cNvSpPr txBox="1"/>
          <p:nvPr/>
        </p:nvSpPr>
        <p:spPr>
          <a:xfrm>
            <a:off x="1652689" y="2062716"/>
            <a:ext cx="1465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</a:t>
            </a:r>
            <a:r>
              <a:rPr lang="en-US" sz="1000" dirty="0"/>
              <a:t>53,707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EE936-754B-7644-92AC-092CE39CD8AD}"/>
              </a:ext>
            </a:extLst>
          </p:cNvPr>
          <p:cNvSpPr txBox="1"/>
          <p:nvPr/>
        </p:nvSpPr>
        <p:spPr>
          <a:xfrm>
            <a:off x="6032205" y="3213478"/>
            <a:ext cx="1212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$462,643</a:t>
            </a:r>
          </a:p>
        </p:txBody>
      </p:sp>
    </p:spTree>
    <p:extLst>
      <p:ext uri="{BB962C8B-B14F-4D97-AF65-F5344CB8AC3E}">
        <p14:creationId xmlns:p14="http://schemas.microsoft.com/office/powerpoint/2010/main" val="25335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13C5-C04E-073E-BB00-B691066A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Where Does Bayshore Get The Needed Funds For The Next 8 Years?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F3CCE-42DD-415F-9751-EB6922D8B7F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15498" y="918301"/>
            <a:ext cx="5016822" cy="572700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Option 2: Use all but $150K our current reserves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64B5A79-3A52-D319-982D-75D09151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" y="1758794"/>
            <a:ext cx="4420508" cy="250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C434C23-C804-6CC8-B874-4ECE92DD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0" y="1869597"/>
            <a:ext cx="4360228" cy="250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88C2F-2D5B-D634-75D9-F876ECB814A9}"/>
              </a:ext>
            </a:extLst>
          </p:cNvPr>
          <p:cNvSpPr txBox="1"/>
          <p:nvPr/>
        </p:nvSpPr>
        <p:spPr>
          <a:xfrm>
            <a:off x="1268818" y="2856867"/>
            <a:ext cx="1375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</a:t>
            </a:r>
            <a:r>
              <a:rPr lang="en-US" sz="1000" dirty="0"/>
              <a:t>203,707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731BC-A823-2F91-8006-8A18BA421ACA}"/>
              </a:ext>
            </a:extLst>
          </p:cNvPr>
          <p:cNvSpPr txBox="1"/>
          <p:nvPr/>
        </p:nvSpPr>
        <p:spPr>
          <a:xfrm>
            <a:off x="5613991" y="3062177"/>
            <a:ext cx="843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$594,7070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4FE32-6071-1AB1-2E8F-53A0E7E15D6B}"/>
              </a:ext>
            </a:extLst>
          </p:cNvPr>
          <p:cNvSpPr txBox="1"/>
          <p:nvPr/>
        </p:nvSpPr>
        <p:spPr>
          <a:xfrm>
            <a:off x="5263497" y="4484324"/>
            <a:ext cx="2908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Including tabled items: $891K </a:t>
            </a:r>
            <a:r>
              <a:rPr lang="en-US" b="1" u="sng" dirty="0"/>
              <a:t>est.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B99E0-5126-B564-0CBC-8F9B41C471B7}"/>
              </a:ext>
            </a:extLst>
          </p:cNvPr>
          <p:cNvSpPr txBox="1"/>
          <p:nvPr/>
        </p:nvSpPr>
        <p:spPr>
          <a:xfrm>
            <a:off x="944792" y="4485149"/>
            <a:ext cx="2583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30-year plan only: $500K </a:t>
            </a:r>
            <a:r>
              <a:rPr lang="en-US" b="1" u="sng" dirty="0"/>
              <a:t>est.</a:t>
            </a:r>
          </a:p>
        </p:txBody>
      </p:sp>
    </p:spTree>
    <p:extLst>
      <p:ext uri="{BB962C8B-B14F-4D97-AF65-F5344CB8AC3E}">
        <p14:creationId xmlns:p14="http://schemas.microsoft.com/office/powerpoint/2010/main" val="40776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13C5-C04E-073E-BB00-B691066A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83600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Where Does Bayshore Get The Needed Funds For The Next 8 Years?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F3CCE-42DD-415F-9751-EB6922D8B7F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15498" y="824578"/>
            <a:ext cx="4793457" cy="572700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Option 3: Use all but $250K of our current reserves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6A7A487-8134-60AD-1BFF-B3EA6496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2" y="1519482"/>
            <a:ext cx="4252261" cy="262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5D6E69B-E33B-D499-E3E6-6CC7EC69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28" y="1497556"/>
            <a:ext cx="4288559" cy="26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35FAC-8387-31D5-D543-FB7BE77DFBC1}"/>
              </a:ext>
            </a:extLst>
          </p:cNvPr>
          <p:cNvSpPr txBox="1"/>
          <p:nvPr/>
        </p:nvSpPr>
        <p:spPr>
          <a:xfrm>
            <a:off x="1431851" y="2353340"/>
            <a:ext cx="935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$303,707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6FB7C-7E2C-95B2-FFD7-674BA6BC8BEA}"/>
              </a:ext>
            </a:extLst>
          </p:cNvPr>
          <p:cNvSpPr txBox="1"/>
          <p:nvPr/>
        </p:nvSpPr>
        <p:spPr>
          <a:xfrm>
            <a:off x="5840820" y="2822397"/>
            <a:ext cx="126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</a:t>
            </a:r>
            <a:r>
              <a:rPr lang="en-US" sz="1000" dirty="0"/>
              <a:t>694,707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7C7ED-765D-F767-4702-2448B70B096A}"/>
              </a:ext>
            </a:extLst>
          </p:cNvPr>
          <p:cNvSpPr txBox="1"/>
          <p:nvPr/>
        </p:nvSpPr>
        <p:spPr>
          <a:xfrm>
            <a:off x="5550195" y="4485149"/>
            <a:ext cx="2908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Including tabled items: $891K </a:t>
            </a:r>
            <a:r>
              <a:rPr lang="en-US" b="1" u="sng" dirty="0"/>
              <a:t>est.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B062F-1F6E-4C3E-B49E-30BA7B67F596}"/>
              </a:ext>
            </a:extLst>
          </p:cNvPr>
          <p:cNvSpPr txBox="1"/>
          <p:nvPr/>
        </p:nvSpPr>
        <p:spPr>
          <a:xfrm>
            <a:off x="944792" y="4485149"/>
            <a:ext cx="2583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30-year plan only: $500K </a:t>
            </a:r>
            <a:r>
              <a:rPr lang="en-US" b="1" u="sng" dirty="0"/>
              <a:t>est.</a:t>
            </a:r>
          </a:p>
        </p:txBody>
      </p:sp>
    </p:spTree>
    <p:extLst>
      <p:ext uri="{BB962C8B-B14F-4D97-AF65-F5344CB8AC3E}">
        <p14:creationId xmlns:p14="http://schemas.microsoft.com/office/powerpoint/2010/main" val="20608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CFA164-D15B-6F54-64C0-D89C8166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Three Options Do Not Account for Unplanned Expenses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E9AA018-014D-78FA-D666-CB15D6CFF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727100"/>
            <a:ext cx="8520600" cy="3416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With any of those three options, additional funds are needed to maintain Bayshore’s amenities across the next 8 years, anywhere from $54K to $700K</a:t>
            </a:r>
          </a:p>
          <a:p>
            <a:endParaRPr lang="en-US" sz="2800" dirty="0"/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Living in an HOA has many positive aspects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B400-FF5F-EDB8-0E1A-9BB0BE29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9844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Positive Aspects of Bayshore (an HOA)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E55BB-54C7-441C-0523-EE5C17F33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55" y="833497"/>
            <a:ext cx="8602145" cy="42488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Members have access to:</a:t>
            </a:r>
          </a:p>
          <a:p>
            <a:pPr lvl="1"/>
            <a:r>
              <a:rPr lang="en-US" sz="1800" dirty="0"/>
              <a:t>Pool</a:t>
            </a:r>
          </a:p>
          <a:p>
            <a:pPr lvl="1"/>
            <a:r>
              <a:rPr lang="en-US" sz="1800" dirty="0"/>
              <a:t>Rec room</a:t>
            </a:r>
          </a:p>
          <a:p>
            <a:pPr lvl="1"/>
            <a:r>
              <a:rPr lang="en-US" sz="1800" dirty="0"/>
              <a:t>Clubhouse facilities, including free classes and use for members’ events</a:t>
            </a:r>
          </a:p>
          <a:p>
            <a:pPr lvl="1"/>
            <a:r>
              <a:rPr lang="en-US" sz="1800" dirty="0"/>
              <a:t>Social events</a:t>
            </a:r>
          </a:p>
          <a:p>
            <a:pPr lvl="1"/>
            <a:r>
              <a:rPr lang="en-US" sz="1800" dirty="0"/>
              <a:t>Tennis court</a:t>
            </a:r>
          </a:p>
          <a:p>
            <a:pPr lvl="1"/>
            <a:r>
              <a:rPr lang="en-US" sz="1800" dirty="0"/>
              <a:t>Playground</a:t>
            </a:r>
          </a:p>
          <a:p>
            <a:pPr lvl="1"/>
            <a:r>
              <a:rPr lang="en-US" sz="1800" dirty="0"/>
              <a:t>Two other “natural” parks</a:t>
            </a:r>
          </a:p>
          <a:p>
            <a:pPr lvl="1"/>
            <a:r>
              <a:rPr lang="en-US" sz="1800" dirty="0"/>
              <a:t>Backyard patio</a:t>
            </a:r>
          </a:p>
          <a:p>
            <a:pPr lvl="1"/>
            <a:r>
              <a:rPr lang="en-US" sz="1800" dirty="0"/>
              <a:t>Many beach accesses</a:t>
            </a:r>
          </a:p>
          <a:p>
            <a:pPr lvl="1"/>
            <a:r>
              <a:rPr lang="en-US" sz="1800" dirty="0"/>
              <a:t>Planning committee to monitor C&amp;R rules (house conformity, trees, etc.)</a:t>
            </a:r>
          </a:p>
          <a:p>
            <a:r>
              <a:rPr lang="en-US" dirty="0"/>
              <a:t>Members benefit </a:t>
            </a:r>
            <a:r>
              <a:rPr lang="en-US"/>
              <a:t>from the many </a:t>
            </a:r>
            <a:r>
              <a:rPr lang="en-US" dirty="0"/>
              <a:t>volunteers who help maintain and improve Bayshore’s amenities and facilities</a:t>
            </a:r>
          </a:p>
          <a:p>
            <a:r>
              <a:rPr lang="en-US" dirty="0"/>
              <a:t>Members also benefit financially from living in an HOA</a:t>
            </a:r>
          </a:p>
        </p:txBody>
      </p:sp>
    </p:spTree>
    <p:extLst>
      <p:ext uri="{BB962C8B-B14F-4D97-AF65-F5344CB8AC3E}">
        <p14:creationId xmlns:p14="http://schemas.microsoft.com/office/powerpoint/2010/main" val="214176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73"/>
            <a:ext cx="9144001" cy="5100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" y="0"/>
            <a:ext cx="913369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880D-31C7-9CC6-EC0A-821E53E76A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of Bayshore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0EF06-0B82-7190-2107-F8B45C4AC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 maintain Bayshore as a viable HOA, some additional financial resources are required</a:t>
            </a:r>
          </a:p>
        </p:txBody>
      </p:sp>
    </p:spTree>
    <p:extLst>
      <p:ext uri="{BB962C8B-B14F-4D97-AF65-F5344CB8AC3E}">
        <p14:creationId xmlns:p14="http://schemas.microsoft.com/office/powerpoint/2010/main" val="210166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71243C-A3E4-2864-A5ED-920018E5F0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59FF3B-CA72-C385-3F73-07AEBE881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3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60"/>
            <a:ext cx="9144000" cy="51327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C69E77-4B80-081A-4CD8-7A0653B33B6D}"/>
              </a:ext>
            </a:extLst>
          </p:cNvPr>
          <p:cNvSpPr txBox="1"/>
          <p:nvPr/>
        </p:nvSpPr>
        <p:spPr>
          <a:xfrm>
            <a:off x="439447" y="1699636"/>
            <a:ext cx="23545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Interest and late fees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18DD6D-6922-FDB0-04A0-8377DE4B4AF2}"/>
              </a:ext>
            </a:extLst>
          </p:cNvPr>
          <p:cNvSpPr txBox="1">
            <a:spLocks/>
          </p:cNvSpPr>
          <p:nvPr/>
        </p:nvSpPr>
        <p:spPr>
          <a:xfrm>
            <a:off x="0" y="4784614"/>
            <a:ext cx="3839135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dirty="0"/>
              <a:t>Other: diaper sales, pool fees, transfer fees…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967E5-C93F-E1C4-F754-210DCDD76E6A}"/>
              </a:ext>
            </a:extLst>
          </p:cNvPr>
          <p:cNvSpPr txBox="1"/>
          <p:nvPr/>
        </p:nvSpPr>
        <p:spPr>
          <a:xfrm>
            <a:off x="6496138" y="648393"/>
            <a:ext cx="2647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= $294K; Does not include the $85K from reserves for this year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03" y="-268239"/>
            <a:ext cx="8829193" cy="49431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D96FC-4BA6-252E-D6F4-85689908966B}"/>
              </a:ext>
            </a:extLst>
          </p:cNvPr>
          <p:cNvSpPr txBox="1"/>
          <p:nvPr/>
        </p:nvSpPr>
        <p:spPr>
          <a:xfrm>
            <a:off x="4195482" y="21145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46304-7F09-A052-06E7-376098546E90}"/>
              </a:ext>
            </a:extLst>
          </p:cNvPr>
          <p:cNvSpPr txBox="1"/>
          <p:nvPr/>
        </p:nvSpPr>
        <p:spPr>
          <a:xfrm>
            <a:off x="4195482" y="21145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1747-8603-0279-E0C4-471444EF2878}"/>
              </a:ext>
            </a:extLst>
          </p:cNvPr>
          <p:cNvSpPr txBox="1"/>
          <p:nvPr/>
        </p:nvSpPr>
        <p:spPr>
          <a:xfrm>
            <a:off x="311700" y="1422777"/>
            <a:ext cx="22096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                       Pool Maintenance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A6F88-88DB-D35B-38A4-F0D8A90CBEC7}"/>
              </a:ext>
            </a:extLst>
          </p:cNvPr>
          <p:cNvSpPr txBox="1"/>
          <p:nvPr/>
        </p:nvSpPr>
        <p:spPr>
          <a:xfrm>
            <a:off x="575223" y="1897354"/>
            <a:ext cx="20977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Pool Personnel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CB3B7-E620-EEAE-9FC9-628ED705129F}"/>
              </a:ext>
            </a:extLst>
          </p:cNvPr>
          <p:cNvSpPr txBox="1"/>
          <p:nvPr/>
        </p:nvSpPr>
        <p:spPr>
          <a:xfrm>
            <a:off x="62699" y="4893125"/>
            <a:ext cx="32278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Other: committee expenses, doggie stations, etc.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FEB2A4-A91E-EB5E-1A0B-7E6848E11F8B}"/>
              </a:ext>
            </a:extLst>
          </p:cNvPr>
          <p:cNvSpPr txBox="1"/>
          <p:nvPr/>
        </p:nvSpPr>
        <p:spPr>
          <a:xfrm>
            <a:off x="1388503" y="536244"/>
            <a:ext cx="13365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Contingency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AEB63-C629-C9B1-4279-ECCC031426C8}"/>
              </a:ext>
            </a:extLst>
          </p:cNvPr>
          <p:cNvSpPr txBox="1"/>
          <p:nvPr/>
        </p:nvSpPr>
        <p:spPr>
          <a:xfrm>
            <a:off x="6340288" y="279061"/>
            <a:ext cx="2647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Operating Budget -  $294K (does not include the $85K from reserves for this year)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641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733413-E03A-78F2-78F6-688F36172374}"/>
              </a:ext>
            </a:extLst>
          </p:cNvPr>
          <p:cNvSpPr txBox="1"/>
          <p:nvPr/>
        </p:nvSpPr>
        <p:spPr>
          <a:xfrm>
            <a:off x="912589" y="1074372"/>
            <a:ext cx="25567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Chemicals and Supplies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A6374-6F1D-D635-F10B-E8307D472803}"/>
              </a:ext>
            </a:extLst>
          </p:cNvPr>
          <p:cNvSpPr txBox="1"/>
          <p:nvPr/>
        </p:nvSpPr>
        <p:spPr>
          <a:xfrm>
            <a:off x="404037" y="4568875"/>
            <a:ext cx="1531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Total of $34K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2A794-5506-8F03-FBAB-54086F8AA566}"/>
              </a:ext>
            </a:extLst>
          </p:cNvPr>
          <p:cNvSpPr txBox="1"/>
          <p:nvPr/>
        </p:nvSpPr>
        <p:spPr>
          <a:xfrm>
            <a:off x="5940061" y="326065"/>
            <a:ext cx="361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C912-8155-1242-486D-0454124D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540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Current Planned and Unplanned Maintenance in 2024 ($119K </a:t>
            </a:r>
            <a:r>
              <a:rPr lang="en-US" b="1" u="sng" dirty="0"/>
              <a:t>est</a:t>
            </a:r>
            <a:r>
              <a:rPr lang="en-US" dirty="0"/>
              <a:t>.*)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24FF68D-50CA-B3E6-F1F5-9C031007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3" y="1435268"/>
            <a:ext cx="5692796" cy="351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27E4A1-4975-1C17-E3F4-499D29FE35A7}"/>
              </a:ext>
            </a:extLst>
          </p:cNvPr>
          <p:cNvSpPr txBox="1"/>
          <p:nvPr/>
        </p:nvSpPr>
        <p:spPr>
          <a:xfrm>
            <a:off x="2763371" y="3111001"/>
            <a:ext cx="18086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Pool leak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Repair of pool divot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Pool refill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EC8A7-116C-2551-2116-F47699B2F5D6}"/>
              </a:ext>
            </a:extLst>
          </p:cNvPr>
          <p:cNvSpPr txBox="1"/>
          <p:nvPr/>
        </p:nvSpPr>
        <p:spPr>
          <a:xfrm>
            <a:off x="4298681" y="2032499"/>
            <a:ext cx="12976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West-side siding &amp; windows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Accessible door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Tennis court resurfacing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3382B-73F7-FD4D-AD61-7D341083B9F3}"/>
              </a:ext>
            </a:extLst>
          </p:cNvPr>
          <p:cNvSpPr txBox="1"/>
          <p:nvPr/>
        </p:nvSpPr>
        <p:spPr>
          <a:xfrm>
            <a:off x="6096000" y="4465674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*Board approved using $85K from reserves to meet planned maintenance</a:t>
            </a:r>
          </a:p>
        </p:txBody>
      </p:sp>
    </p:spTree>
    <p:extLst>
      <p:ext uri="{BB962C8B-B14F-4D97-AF65-F5344CB8AC3E}">
        <p14:creationId xmlns:p14="http://schemas.microsoft.com/office/powerpoint/2010/main" val="350474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A83B32-F47D-AC23-0258-5EA806A6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" y="108849"/>
            <a:ext cx="8827994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 Planned</a:t>
            </a:r>
            <a:r>
              <a:rPr lang="en-US" sz="3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</a:t>
            </a:r>
            <a:r>
              <a:rPr lang="en-U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Unplanned </a:t>
            </a:r>
            <a:r>
              <a:rPr lang="en-US" sz="3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Maintenance</a:t>
            </a:r>
            <a:r>
              <a:rPr lang="en-U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Tabled Items in 2024 ($510K </a:t>
            </a:r>
            <a:r>
              <a:rPr lang="en-US" sz="31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</a:t>
            </a:r>
            <a:r>
              <a:rPr lang="en-US" sz="31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A27E7-8C83-93DD-A53F-491B15E1C040}"/>
              </a:ext>
            </a:extLst>
          </p:cNvPr>
          <p:cNvSpPr txBox="1"/>
          <p:nvPr/>
        </p:nvSpPr>
        <p:spPr>
          <a:xfrm>
            <a:off x="430306" y="1302946"/>
            <a:ext cx="26124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Overdue, planned, and unplanned jobs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69C0B20-6896-AE95-9F71-8EF187CC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97" y="1300562"/>
            <a:ext cx="9144000" cy="3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CE44B9-E19F-115A-2768-E905B2571BA5}"/>
              </a:ext>
            </a:extLst>
          </p:cNvPr>
          <p:cNvSpPr txBox="1"/>
          <p:nvPr/>
        </p:nvSpPr>
        <p:spPr>
          <a:xfrm>
            <a:off x="3126440" y="2000425"/>
            <a:ext cx="1593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Pool repairs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 side of clubhouse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Court resurfacing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00050-0BAB-D318-E9C6-759F3C80D48C}"/>
              </a:ext>
            </a:extLst>
          </p:cNvPr>
          <p:cNvSpPr txBox="1"/>
          <p:nvPr/>
        </p:nvSpPr>
        <p:spPr>
          <a:xfrm>
            <a:off x="4182035" y="3254188"/>
            <a:ext cx="1725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Clubhouse renovation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Tennis court fence replacement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Propane tank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2978-EDC0-84E1-2C76-5EF8B8BF1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Bayshore’s Reserves	(Savings)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50D1A74-248C-1CAD-0D16-1CBEA9393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0" i="0" u="none" strike="noStrike" baseline="0" dirty="0">
                <a:latin typeface="WFDFKL+Arial"/>
              </a:rPr>
              <a:t>$426K*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86ED0-0080-6FF1-1E0B-D85DC3C91493}"/>
              </a:ext>
            </a:extLst>
          </p:cNvPr>
          <p:cNvSpPr txBox="1"/>
          <p:nvPr/>
        </p:nvSpPr>
        <p:spPr>
          <a:xfrm>
            <a:off x="652183" y="4393938"/>
            <a:ext cx="432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*After planned $85K taken for this year’s budget</a:t>
            </a:r>
          </a:p>
        </p:txBody>
      </p:sp>
    </p:spTree>
    <p:extLst>
      <p:ext uri="{BB962C8B-B14F-4D97-AF65-F5344CB8AC3E}">
        <p14:creationId xmlns:p14="http://schemas.microsoft.com/office/powerpoint/2010/main" val="157175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67A1-31E4-2C33-A7F8-07DA7DBB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Bayshore’s Future Financial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AA093-38F6-C346-21D2-A6F40999D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Based on projections (0-7%) of current budget, Bayshore </a:t>
            </a:r>
            <a:r>
              <a:rPr lang="en-US" sz="2000" u="sng" dirty="0"/>
              <a:t>may</a:t>
            </a:r>
            <a:r>
              <a:rPr lang="en-US" sz="2000" dirty="0"/>
              <a:t> have an average of $2,537 in discretionary funds for each of the next fiscal eight years (approx. $20K across eight years)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Along with our current reserves, this estimate </a:t>
            </a:r>
            <a:r>
              <a:rPr lang="en-US" sz="2000" b="1" u="sng" dirty="0">
                <a:solidFill>
                  <a:srgbClr val="FF0000"/>
                </a:solidFill>
              </a:rPr>
              <a:t>does not meet the required funds needed for planned maintenance jobs (much less unplanned jobs and tabled items)</a:t>
            </a:r>
          </a:p>
          <a:p>
            <a:pPr lvl="2"/>
            <a:r>
              <a:rPr lang="en-US" sz="2000" b="1" u="sng" dirty="0">
                <a:solidFill>
                  <a:srgbClr val="FF0000"/>
                </a:solidFill>
              </a:rPr>
              <a:t>Reminder: this year, unplanned costs are estimated to be $78K</a:t>
            </a:r>
          </a:p>
          <a:p>
            <a:r>
              <a:rPr lang="en-US" sz="2000" dirty="0"/>
              <a:t>Bayshore’s </a:t>
            </a:r>
            <a:r>
              <a:rPr lang="en-US" sz="2000" u="sng" dirty="0"/>
              <a:t>30-year maintenance plan </a:t>
            </a:r>
            <a:r>
              <a:rPr lang="en-US" sz="2000" dirty="0"/>
              <a:t>for property, facilities, and equipment for the </a:t>
            </a:r>
            <a:r>
              <a:rPr lang="en-US" sz="2000" u="sng" dirty="0"/>
              <a:t>next eight years combined </a:t>
            </a:r>
            <a:r>
              <a:rPr lang="en-US" sz="2000" dirty="0"/>
              <a:t>is estimated at $500,000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DA5BB-F628-E3C8-D3BC-4F007882D718}"/>
              </a:ext>
            </a:extLst>
          </p:cNvPr>
          <p:cNvSpPr txBox="1"/>
          <p:nvPr/>
        </p:nvSpPr>
        <p:spPr>
          <a:xfrm>
            <a:off x="4845698" y="1909665"/>
            <a:ext cx="113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7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ACD6-041D-272D-1053-1A3D1F3B3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Bayshore Get The Needed Funds For The Next 8 Years?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876447-689D-1CD2-A95F-27F673C28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3169405"/>
            <a:ext cx="8520600" cy="792600"/>
          </a:xfrm>
        </p:spPr>
        <p:txBody>
          <a:bodyPr/>
          <a:lstStyle/>
          <a:p>
            <a:r>
              <a:rPr lang="en-US" dirty="0"/>
              <a:t>3 Hypothetical Options</a:t>
            </a:r>
          </a:p>
        </p:txBody>
      </p:sp>
    </p:spTree>
    <p:extLst>
      <p:ext uri="{BB962C8B-B14F-4D97-AF65-F5344CB8AC3E}">
        <p14:creationId xmlns:p14="http://schemas.microsoft.com/office/powerpoint/2010/main" val="382641708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593</Words>
  <Application>Microsoft Office PowerPoint</Application>
  <PresentationFormat>On-screen Show (16:9)</PresentationFormat>
  <Paragraphs>79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WFDFKL+Arial</vt:lpstr>
      <vt:lpstr>Simple Light</vt:lpstr>
      <vt:lpstr>PowerPoint Presentation</vt:lpstr>
      <vt:lpstr>PowerPoint Presentation</vt:lpstr>
      <vt:lpstr>PowerPoint Presentation</vt:lpstr>
      <vt:lpstr>PowerPoint Presentation</vt:lpstr>
      <vt:lpstr>Current Planned and Unplanned Maintenance in 2024 ($119K est.*) </vt:lpstr>
      <vt:lpstr>Current Planned and Unplanned Maintenance and Tabled Items in 2024 ($510K est.) </vt:lpstr>
      <vt:lpstr>Bayshore’s Reserves (Savings)</vt:lpstr>
      <vt:lpstr>Bayshore’s Future Financial Status</vt:lpstr>
      <vt:lpstr>Where Does Bayshore Get The Needed Funds For The Next 8 Years?</vt:lpstr>
      <vt:lpstr>Where Does Bayshore Get The Needed Funds For The Next 8 Years?</vt:lpstr>
      <vt:lpstr>Where Does Bayshore Get The Needed Funds For The Next 8 Years?</vt:lpstr>
      <vt:lpstr>Where Does Bayshore Get The Needed Funds For The Next 8 Years?</vt:lpstr>
      <vt:lpstr>The Three Options Do Not Account for Unplanned Expenses</vt:lpstr>
      <vt:lpstr>Positive Aspects of Bayshore (an HOA)</vt:lpstr>
      <vt:lpstr>PowerPoint Presentation</vt:lpstr>
      <vt:lpstr>PowerPoint Presentation</vt:lpstr>
      <vt:lpstr>Future of Bayshore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Kenn Apel</dc:creator>
  <cp:lastModifiedBy>Kenn Apel</cp:lastModifiedBy>
  <cp:revision>10</cp:revision>
  <cp:lastPrinted>2024-09-19T21:39:53Z</cp:lastPrinted>
  <dcterms:modified xsi:type="dcterms:W3CDTF">2026-05-17T20:46:15Z</dcterms:modified>
</cp:coreProperties>
</file>