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1" r:id="rId3"/>
    <p:sldId id="309" r:id="rId4"/>
    <p:sldId id="310" r:id="rId5"/>
    <p:sldId id="313" r:id="rId6"/>
    <p:sldId id="311" r:id="rId7"/>
    <p:sldId id="312" r:id="rId8"/>
    <p:sldId id="314" r:id="rId9"/>
    <p:sldId id="315" r:id="rId10"/>
    <p:sldId id="302" r:id="rId11"/>
    <p:sldId id="259" r:id="rId12"/>
    <p:sldId id="260" r:id="rId13"/>
    <p:sldId id="261" r:id="rId14"/>
    <p:sldId id="262" r:id="rId15"/>
    <p:sldId id="295" r:id="rId16"/>
    <p:sldId id="264" r:id="rId17"/>
    <p:sldId id="265" r:id="rId18"/>
    <p:sldId id="266" r:id="rId19"/>
    <p:sldId id="268" r:id="rId20"/>
    <p:sldId id="269" r:id="rId21"/>
    <p:sldId id="271" r:id="rId22"/>
    <p:sldId id="296" r:id="rId23"/>
    <p:sldId id="274" r:id="rId24"/>
    <p:sldId id="275" r:id="rId25"/>
    <p:sldId id="277" r:id="rId26"/>
    <p:sldId id="278" r:id="rId27"/>
    <p:sldId id="279" r:id="rId28"/>
    <p:sldId id="319" r:id="rId29"/>
    <p:sldId id="281" r:id="rId30"/>
    <p:sldId id="280" r:id="rId31"/>
    <p:sldId id="297" r:id="rId32"/>
    <p:sldId id="283" r:id="rId33"/>
    <p:sldId id="284" r:id="rId34"/>
    <p:sldId id="299" r:id="rId35"/>
    <p:sldId id="316" r:id="rId36"/>
    <p:sldId id="286" r:id="rId37"/>
    <p:sldId id="287" r:id="rId38"/>
    <p:sldId id="289" r:id="rId39"/>
    <p:sldId id="320" r:id="rId40"/>
    <p:sldId id="293" r:id="rId41"/>
    <p:sldId id="321" r:id="rId42"/>
    <p:sldId id="290" r:id="rId43"/>
    <p:sldId id="300" r:id="rId44"/>
    <p:sldId id="294" r:id="rId4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B9823-941A-46EA-A755-9FD70AB2AF88}" v="1" dt="2025-03-15T16:55:19.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103" d="100"/>
          <a:sy n="103" d="100"/>
        </p:scale>
        <p:origin x="912"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2EAA075D-E6E8-48B3-9927-6E1270CE6AB6}" type="datetimeFigureOut">
              <a:rPr lang="en-US" smtClean="0"/>
              <a:t>5/17/2026</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C929E281-FD91-4A16-8D84-C54CF63C197E}" type="slidenum">
              <a:rPr lang="en-US" smtClean="0"/>
              <a:t>‹#›</a:t>
            </a:fld>
            <a:endParaRPr lang="en-US"/>
          </a:p>
        </p:txBody>
      </p:sp>
    </p:spTree>
    <p:extLst>
      <p:ext uri="{BB962C8B-B14F-4D97-AF65-F5344CB8AC3E}">
        <p14:creationId xmlns:p14="http://schemas.microsoft.com/office/powerpoint/2010/main" val="65256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9E281-FD91-4A16-8D84-C54CF63C197E}" type="slidenum">
              <a:rPr lang="en-US" smtClean="0"/>
              <a:t>12</a:t>
            </a:fld>
            <a:endParaRPr lang="en-US"/>
          </a:p>
        </p:txBody>
      </p:sp>
    </p:spTree>
    <p:extLst>
      <p:ext uri="{BB962C8B-B14F-4D97-AF65-F5344CB8AC3E}">
        <p14:creationId xmlns:p14="http://schemas.microsoft.com/office/powerpoint/2010/main" val="136835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9E281-FD91-4A16-8D84-C54CF63C197E}" type="slidenum">
              <a:rPr lang="en-US" smtClean="0"/>
              <a:t>17</a:t>
            </a:fld>
            <a:endParaRPr lang="en-US"/>
          </a:p>
        </p:txBody>
      </p:sp>
    </p:spTree>
    <p:extLst>
      <p:ext uri="{BB962C8B-B14F-4D97-AF65-F5344CB8AC3E}">
        <p14:creationId xmlns:p14="http://schemas.microsoft.com/office/powerpoint/2010/main" val="37204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9E281-FD91-4A16-8D84-C54CF63C197E}" type="slidenum">
              <a:rPr lang="en-US" smtClean="0"/>
              <a:t>33</a:t>
            </a:fld>
            <a:endParaRPr lang="en-US"/>
          </a:p>
        </p:txBody>
      </p:sp>
    </p:spTree>
    <p:extLst>
      <p:ext uri="{BB962C8B-B14F-4D97-AF65-F5344CB8AC3E}">
        <p14:creationId xmlns:p14="http://schemas.microsoft.com/office/powerpoint/2010/main" val="32648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9E281-FD91-4A16-8D84-C54CF63C197E}" type="slidenum">
              <a:rPr lang="en-US" smtClean="0"/>
              <a:t>36</a:t>
            </a:fld>
            <a:endParaRPr lang="en-US"/>
          </a:p>
        </p:txBody>
      </p:sp>
    </p:spTree>
    <p:extLst>
      <p:ext uri="{BB962C8B-B14F-4D97-AF65-F5344CB8AC3E}">
        <p14:creationId xmlns:p14="http://schemas.microsoft.com/office/powerpoint/2010/main" val="274405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9E281-FD91-4A16-8D84-C54CF63C197E}" type="slidenum">
              <a:rPr lang="en-US" smtClean="0"/>
              <a:t>38</a:t>
            </a:fld>
            <a:endParaRPr lang="en-US"/>
          </a:p>
        </p:txBody>
      </p:sp>
    </p:spTree>
    <p:extLst>
      <p:ext uri="{BB962C8B-B14F-4D97-AF65-F5344CB8AC3E}">
        <p14:creationId xmlns:p14="http://schemas.microsoft.com/office/powerpoint/2010/main" val="166343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AB7F-A118-7B11-A4DB-E0252F549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CC4F05-B1C4-4D27-94F8-1309E2D19D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47008-1185-A18E-2C93-4D3D0A5E7316}"/>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5" name="Footer Placeholder 4">
            <a:extLst>
              <a:ext uri="{FF2B5EF4-FFF2-40B4-BE49-F238E27FC236}">
                <a16:creationId xmlns:a16="http://schemas.microsoft.com/office/drawing/2014/main" id="{AE92EB9F-9E9E-AAD2-84B2-D12C0E0D7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8C39D-743F-5963-1CF9-CC05E78BFE22}"/>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187610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0A2D-DB89-BFFD-E7FF-CBE5BE7D6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949348-3825-9FE9-FC98-E0584F1877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A26B9-77E0-97A4-E2A9-DE94F9C1E4DF}"/>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5" name="Footer Placeholder 4">
            <a:extLst>
              <a:ext uri="{FF2B5EF4-FFF2-40B4-BE49-F238E27FC236}">
                <a16:creationId xmlns:a16="http://schemas.microsoft.com/office/drawing/2014/main" id="{D48FE5F5-D398-BF81-9505-0D7516CE5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43280-DEC9-CC40-D584-F071977CD5EF}"/>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44520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732D8-8ABA-C3EF-3F4E-301D2F8011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C19080-584B-627C-929E-9D333E4EF2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31001-0B13-4EB4-8FD3-2230487335C4}"/>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5" name="Footer Placeholder 4">
            <a:extLst>
              <a:ext uri="{FF2B5EF4-FFF2-40B4-BE49-F238E27FC236}">
                <a16:creationId xmlns:a16="http://schemas.microsoft.com/office/drawing/2014/main" id="{2948DBAD-6015-78CF-5825-A2C821DF5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98825-F9EA-A681-D51A-012E74E6E70E}"/>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110056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B99D-4AF8-C885-1FE8-FC00FD4E6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52544-AA12-95BE-5542-22BF09AD8D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1A881-C7E7-B7F3-102F-861E58529214}"/>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5" name="Footer Placeholder 4">
            <a:extLst>
              <a:ext uri="{FF2B5EF4-FFF2-40B4-BE49-F238E27FC236}">
                <a16:creationId xmlns:a16="http://schemas.microsoft.com/office/drawing/2014/main" id="{723BDC1E-45A4-3413-5CE7-53D62C041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54042-8B5A-36FF-3BD7-6260BC5D99D8}"/>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213697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4377-76BB-C8F8-27AB-CBE0983D0C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9B245F-A9D0-79C4-0B06-AAB32EFA37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6BB7B0-018C-14EA-4D57-71A61CBD57AE}"/>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5" name="Footer Placeholder 4">
            <a:extLst>
              <a:ext uri="{FF2B5EF4-FFF2-40B4-BE49-F238E27FC236}">
                <a16:creationId xmlns:a16="http://schemas.microsoft.com/office/drawing/2014/main" id="{1C25F749-C4F6-D77B-A659-C36BED579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BFAC2-BA6D-10BC-A579-92A62FA6BA26}"/>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64114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351A-62C1-2AC7-748E-6F83F1CAC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50A8E-CD9E-A13A-BDBC-56322F8E9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9B2424-5E91-29D6-32DD-BBAA30D4A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533512-D3DF-F72A-283C-9F67BCE357A2}"/>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6" name="Footer Placeholder 5">
            <a:extLst>
              <a:ext uri="{FF2B5EF4-FFF2-40B4-BE49-F238E27FC236}">
                <a16:creationId xmlns:a16="http://schemas.microsoft.com/office/drawing/2014/main" id="{6C277F5C-2C3A-63DC-213B-FF60B821E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4A543-E983-CEB2-B464-99159F33CA41}"/>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37360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261F-06DB-FB41-5B4E-E2021E25BD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6634C6-B1D8-11B2-8CC2-F98A250C5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CFBEB3-DA93-4499-10E6-699FAC5D6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714DFA-7C16-0A99-76B5-23F0B2F35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D12849-5F81-7CE7-83CE-8C4691AF25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4C685-6FE6-B017-5E57-E7742E46BDB9}"/>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8" name="Footer Placeholder 7">
            <a:extLst>
              <a:ext uri="{FF2B5EF4-FFF2-40B4-BE49-F238E27FC236}">
                <a16:creationId xmlns:a16="http://schemas.microsoft.com/office/drawing/2014/main" id="{7CCC23CB-7A31-D684-B5B4-5D04B90003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2B4909-B6B9-88D6-D8C6-CF27941F7E7D}"/>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23219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FDE2-9ED8-7ECC-6612-E33EF1284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D3A75-3EF4-B846-E039-65D4AD5667E1}"/>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4" name="Footer Placeholder 3">
            <a:extLst>
              <a:ext uri="{FF2B5EF4-FFF2-40B4-BE49-F238E27FC236}">
                <a16:creationId xmlns:a16="http://schemas.microsoft.com/office/drawing/2014/main" id="{CE63FAFA-ACB3-38AA-BB06-E52687C5C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B87372-08C9-ED10-0021-5E4A8F749887}"/>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353933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51592-FC85-280F-9A87-208842CEBACE}"/>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3" name="Footer Placeholder 2">
            <a:extLst>
              <a:ext uri="{FF2B5EF4-FFF2-40B4-BE49-F238E27FC236}">
                <a16:creationId xmlns:a16="http://schemas.microsoft.com/office/drawing/2014/main" id="{89A70AA9-EEDA-9CC4-D9C8-415A4F2B6E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39E439-A946-597B-68F7-DC28F123E3EE}"/>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123301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EFCF-333F-6B93-B8B4-43B7B3AA9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BEB577-ECC9-9CFF-682F-8B626A0C4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EC6D9-86A8-6D8B-720E-03B4E3302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C1396-E1F2-8B7A-DA72-35B8214A8824}"/>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6" name="Footer Placeholder 5">
            <a:extLst>
              <a:ext uri="{FF2B5EF4-FFF2-40B4-BE49-F238E27FC236}">
                <a16:creationId xmlns:a16="http://schemas.microsoft.com/office/drawing/2014/main" id="{7A89B29D-DC40-CD3D-F63B-6EEF0B632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DF788-1846-1FC0-7623-AD0F7B133193}"/>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27499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04D8-C287-6377-BD47-58948A143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29198E-4190-DFBE-130C-228F4E49B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CE140-447F-B346-4BF4-EDBCCA4C3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E5341-4BDB-811E-9C13-1D09C12FDD23}"/>
              </a:ext>
            </a:extLst>
          </p:cNvPr>
          <p:cNvSpPr>
            <a:spLocks noGrp="1"/>
          </p:cNvSpPr>
          <p:nvPr>
            <p:ph type="dt" sz="half" idx="10"/>
          </p:nvPr>
        </p:nvSpPr>
        <p:spPr/>
        <p:txBody>
          <a:bodyPr/>
          <a:lstStyle/>
          <a:p>
            <a:fld id="{6EC7CF3C-5DF7-413E-8792-737824F2E32C}" type="datetimeFigureOut">
              <a:rPr lang="en-US" smtClean="0"/>
              <a:t>5/17/2026</a:t>
            </a:fld>
            <a:endParaRPr lang="en-US"/>
          </a:p>
        </p:txBody>
      </p:sp>
      <p:sp>
        <p:nvSpPr>
          <p:cNvPr id="6" name="Footer Placeholder 5">
            <a:extLst>
              <a:ext uri="{FF2B5EF4-FFF2-40B4-BE49-F238E27FC236}">
                <a16:creationId xmlns:a16="http://schemas.microsoft.com/office/drawing/2014/main" id="{DE7235B1-15B0-FFA2-1402-ED64BDDDA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86B90-B304-00BE-6A1F-CED075D3A6C1}"/>
              </a:ext>
            </a:extLst>
          </p:cNvPr>
          <p:cNvSpPr>
            <a:spLocks noGrp="1"/>
          </p:cNvSpPr>
          <p:nvPr>
            <p:ph type="sldNum" sz="quarter" idx="12"/>
          </p:nvPr>
        </p:nvSpPr>
        <p:spPr/>
        <p:txBody>
          <a:bodyPr/>
          <a:lstStyle/>
          <a:p>
            <a:fld id="{C201F99F-EA0E-4C59-AF18-EA0F2EA9CD10}" type="slidenum">
              <a:rPr lang="en-US" smtClean="0"/>
              <a:t>‹#›</a:t>
            </a:fld>
            <a:endParaRPr lang="en-US"/>
          </a:p>
        </p:txBody>
      </p:sp>
    </p:spTree>
    <p:extLst>
      <p:ext uri="{BB962C8B-B14F-4D97-AF65-F5344CB8AC3E}">
        <p14:creationId xmlns:p14="http://schemas.microsoft.com/office/powerpoint/2010/main" val="125760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BD9D8B-B648-53A7-5A71-7A665939D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48EC0C-1D7F-A7BF-3121-444623C11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9F726-E4B7-0C17-C69F-4A97C1779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C7CF3C-5DF7-413E-8792-737824F2E32C}" type="datetimeFigureOut">
              <a:rPr lang="en-US" smtClean="0"/>
              <a:t>5/17/2026</a:t>
            </a:fld>
            <a:endParaRPr lang="en-US"/>
          </a:p>
        </p:txBody>
      </p:sp>
      <p:sp>
        <p:nvSpPr>
          <p:cNvPr id="5" name="Footer Placeholder 4">
            <a:extLst>
              <a:ext uri="{FF2B5EF4-FFF2-40B4-BE49-F238E27FC236}">
                <a16:creationId xmlns:a16="http://schemas.microsoft.com/office/drawing/2014/main" id="{57018811-E794-CDE3-EDE9-73D00A56E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F9FC7E-A4CE-E3AE-987A-47D9386DE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01F99F-EA0E-4C59-AF18-EA0F2EA9CD10}" type="slidenum">
              <a:rPr lang="en-US" smtClean="0"/>
              <a:t>‹#›</a:t>
            </a:fld>
            <a:endParaRPr lang="en-US"/>
          </a:p>
        </p:txBody>
      </p:sp>
    </p:spTree>
    <p:extLst>
      <p:ext uri="{BB962C8B-B14F-4D97-AF65-F5344CB8AC3E}">
        <p14:creationId xmlns:p14="http://schemas.microsoft.com/office/powerpoint/2010/main" val="4215785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4A86-1500-B1CA-B420-4C76E845BB0A}"/>
              </a:ext>
            </a:extLst>
          </p:cNvPr>
          <p:cNvSpPr>
            <a:spLocks noGrp="1"/>
          </p:cNvSpPr>
          <p:nvPr>
            <p:ph type="ctrTitle"/>
          </p:nvPr>
        </p:nvSpPr>
        <p:spPr>
          <a:xfrm>
            <a:off x="1649261" y="619029"/>
            <a:ext cx="9144000" cy="2387600"/>
          </a:xfrm>
        </p:spPr>
        <p:txBody>
          <a:bodyPr/>
          <a:lstStyle/>
          <a:p>
            <a:r>
              <a:rPr lang="en-US" dirty="0"/>
              <a:t>Results of Dues Task Force Survey</a:t>
            </a:r>
          </a:p>
        </p:txBody>
      </p:sp>
      <p:sp>
        <p:nvSpPr>
          <p:cNvPr id="3" name="Subtitle 2">
            <a:extLst>
              <a:ext uri="{FF2B5EF4-FFF2-40B4-BE49-F238E27FC236}">
                <a16:creationId xmlns:a16="http://schemas.microsoft.com/office/drawing/2014/main" id="{3ED3A716-EA77-64BF-32BB-912C2345BE42}"/>
              </a:ext>
            </a:extLst>
          </p:cNvPr>
          <p:cNvSpPr>
            <a:spLocks noGrp="1"/>
          </p:cNvSpPr>
          <p:nvPr>
            <p:ph type="subTitle" idx="1"/>
          </p:nvPr>
        </p:nvSpPr>
        <p:spPr>
          <a:xfrm>
            <a:off x="167148" y="6371302"/>
            <a:ext cx="7462684" cy="400665"/>
          </a:xfrm>
        </p:spPr>
        <p:txBody>
          <a:bodyPr>
            <a:normAutofit/>
          </a:bodyPr>
          <a:lstStyle/>
          <a:p>
            <a:r>
              <a:rPr lang="en-US" sz="1800" dirty="0"/>
              <a:t>Members: Kenn Apel, Josh Hanselman, Megan Hanselman, Kate Lansing</a:t>
            </a:r>
          </a:p>
        </p:txBody>
      </p:sp>
      <p:sp>
        <p:nvSpPr>
          <p:cNvPr id="4" name="Rectangle 1">
            <a:extLst>
              <a:ext uri="{FF2B5EF4-FFF2-40B4-BE49-F238E27FC236}">
                <a16:creationId xmlns:a16="http://schemas.microsoft.com/office/drawing/2014/main" id="{68803DAD-6936-F5A1-E92C-6BF9AB1FB2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A6D6ECB2-4952-21D2-FA3D-1EC0B54FD342}"/>
              </a:ext>
            </a:extLst>
          </p:cNvPr>
          <p:cNvPicPr>
            <a:picLocks noChangeAspect="1"/>
          </p:cNvPicPr>
          <p:nvPr/>
        </p:nvPicPr>
        <p:blipFill>
          <a:blip r:embed="rId2"/>
          <a:stretch>
            <a:fillRect/>
          </a:stretch>
        </p:blipFill>
        <p:spPr>
          <a:xfrm>
            <a:off x="4702521" y="3151027"/>
            <a:ext cx="2786958" cy="2709872"/>
          </a:xfrm>
          <a:prstGeom prst="rect">
            <a:avLst/>
          </a:prstGeom>
        </p:spPr>
      </p:pic>
    </p:spTree>
    <p:extLst>
      <p:ext uri="{BB962C8B-B14F-4D97-AF65-F5344CB8AC3E}">
        <p14:creationId xmlns:p14="http://schemas.microsoft.com/office/powerpoint/2010/main" val="193043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91AB19-DB14-6822-5951-FFBD8C6D94C8}"/>
              </a:ext>
            </a:extLst>
          </p:cNvPr>
          <p:cNvSpPr>
            <a:spLocks noGrp="1"/>
          </p:cNvSpPr>
          <p:nvPr>
            <p:ph type="ctrTitle"/>
          </p:nvPr>
        </p:nvSpPr>
        <p:spPr/>
        <p:txBody>
          <a:bodyPr/>
          <a:lstStyle/>
          <a:p>
            <a:r>
              <a:rPr lang="en-US" dirty="0"/>
              <a:t>Themes from Member Comments</a:t>
            </a:r>
          </a:p>
        </p:txBody>
      </p:sp>
      <p:sp>
        <p:nvSpPr>
          <p:cNvPr id="6" name="Subtitle 5">
            <a:extLst>
              <a:ext uri="{FF2B5EF4-FFF2-40B4-BE49-F238E27FC236}">
                <a16:creationId xmlns:a16="http://schemas.microsoft.com/office/drawing/2014/main" id="{060119FE-7693-4DC4-6F18-891CEE20F88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672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7A8F3-508F-21DA-C962-F2069D982316}"/>
              </a:ext>
            </a:extLst>
          </p:cNvPr>
          <p:cNvSpPr>
            <a:spLocks noGrp="1"/>
          </p:cNvSpPr>
          <p:nvPr>
            <p:ph type="ctrTitle"/>
          </p:nvPr>
        </p:nvSpPr>
        <p:spPr/>
        <p:txBody>
          <a:bodyPr/>
          <a:lstStyle/>
          <a:p>
            <a:r>
              <a:rPr lang="en-US" dirty="0"/>
              <a:t>Comments on the Amenities Themselves</a:t>
            </a:r>
          </a:p>
        </p:txBody>
      </p:sp>
      <p:sp>
        <p:nvSpPr>
          <p:cNvPr id="5" name="Subtitle 4">
            <a:extLst>
              <a:ext uri="{FF2B5EF4-FFF2-40B4-BE49-F238E27FC236}">
                <a16:creationId xmlns:a16="http://schemas.microsoft.com/office/drawing/2014/main" id="{E8BBFF17-B210-3C98-F2B1-227750968940}"/>
              </a:ext>
            </a:extLst>
          </p:cNvPr>
          <p:cNvSpPr>
            <a:spLocks noGrp="1"/>
          </p:cNvSpPr>
          <p:nvPr>
            <p:ph type="subTitle" idx="1"/>
          </p:nvPr>
        </p:nvSpPr>
        <p:spPr>
          <a:xfrm>
            <a:off x="1774520" y="5117231"/>
            <a:ext cx="9144000" cy="1655762"/>
          </a:xfrm>
        </p:spPr>
        <p:txBody>
          <a:bodyPr>
            <a:normAutofit/>
          </a:bodyPr>
          <a:lstStyle/>
          <a:p>
            <a:r>
              <a:rPr lang="en-US" sz="3200" dirty="0"/>
              <a:t>Following points are direct member comments;</a:t>
            </a:r>
          </a:p>
          <a:p>
            <a:r>
              <a:rPr lang="en-US" sz="3200" dirty="0"/>
              <a:t>“Quick Comments” are from the Task Force</a:t>
            </a:r>
          </a:p>
        </p:txBody>
      </p:sp>
    </p:spTree>
    <p:extLst>
      <p:ext uri="{BB962C8B-B14F-4D97-AF65-F5344CB8AC3E}">
        <p14:creationId xmlns:p14="http://schemas.microsoft.com/office/powerpoint/2010/main" val="179192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9B35-B2CA-E4F7-C0E3-1BCEBA6205FA}"/>
              </a:ext>
            </a:extLst>
          </p:cNvPr>
          <p:cNvSpPr>
            <a:spLocks noGrp="1"/>
          </p:cNvSpPr>
          <p:nvPr>
            <p:ph type="title"/>
          </p:nvPr>
        </p:nvSpPr>
        <p:spPr>
          <a:xfrm>
            <a:off x="838200" y="0"/>
            <a:ext cx="10515600" cy="1325563"/>
          </a:xfrm>
        </p:spPr>
        <p:txBody>
          <a:bodyPr/>
          <a:lstStyle/>
          <a:p>
            <a:r>
              <a:rPr lang="en-US" dirty="0"/>
              <a:t>Clubhouse/Pool are Rarely Used</a:t>
            </a:r>
          </a:p>
        </p:txBody>
      </p:sp>
      <p:sp>
        <p:nvSpPr>
          <p:cNvPr id="3" name="Content Placeholder 2">
            <a:extLst>
              <a:ext uri="{FF2B5EF4-FFF2-40B4-BE49-F238E27FC236}">
                <a16:creationId xmlns:a16="http://schemas.microsoft.com/office/drawing/2014/main" id="{0D87A338-4310-8CC1-BC79-6125B9F5490D}"/>
              </a:ext>
            </a:extLst>
          </p:cNvPr>
          <p:cNvSpPr>
            <a:spLocks noGrp="1"/>
          </p:cNvSpPr>
          <p:nvPr>
            <p:ph idx="1"/>
          </p:nvPr>
        </p:nvSpPr>
        <p:spPr>
          <a:xfrm>
            <a:off x="712940" y="1086589"/>
            <a:ext cx="10515600" cy="4351338"/>
          </a:xfrm>
        </p:spPr>
        <p:txBody>
          <a:bodyPr>
            <a:noAutofit/>
          </a:bodyPr>
          <a:lstStyle/>
          <a:p>
            <a:pPr>
              <a:lnSpc>
                <a:spcPct val="115000"/>
              </a:lnSpc>
            </a:pPr>
            <a:r>
              <a:rPr lang="en-US" kern="100" dirty="0">
                <a:effectLst/>
                <a:ea typeface="Aptos" panose="020B0004020202020204" pitchFamily="34" charset="0"/>
                <a:cs typeface="Times New Roman" panose="02020603050405020304" pitchFamily="18" charset="0"/>
              </a:rPr>
              <a:t>Feel the amenities are not used by the majority. </a:t>
            </a:r>
          </a:p>
          <a:p>
            <a:pPr>
              <a:lnSpc>
                <a:spcPct val="115000"/>
              </a:lnSpc>
            </a:pPr>
            <a:r>
              <a:rPr lang="en-US" kern="100" dirty="0">
                <a:effectLst/>
                <a:ea typeface="Aptos" panose="020B0004020202020204" pitchFamily="34" charset="0"/>
                <a:cs typeface="Times New Roman" panose="02020603050405020304" pitchFamily="18" charset="0"/>
              </a:rPr>
              <a:t>I believe it (pool) is used mostly on the weekend renters and property owners are paying for it.</a:t>
            </a:r>
          </a:p>
          <a:p>
            <a:pPr>
              <a:lnSpc>
                <a:spcPct val="115000"/>
              </a:lnSpc>
            </a:pPr>
            <a:r>
              <a:rPr lang="en-US" kern="100" dirty="0">
                <a:effectLst/>
                <a:ea typeface="Aptos" panose="020B0004020202020204" pitchFamily="34" charset="0"/>
                <a:cs typeface="Times New Roman" panose="02020603050405020304" pitchFamily="18" charset="0"/>
              </a:rPr>
              <a:t>Why not get rid of the pool, especially if it is not used except by a very small percentage of members?</a:t>
            </a:r>
          </a:p>
          <a:p>
            <a:pPr>
              <a:lnSpc>
                <a:spcPct val="115000"/>
              </a:lnSpc>
            </a:pPr>
            <a:r>
              <a:rPr lang="en-US" u="sng" kern="100" dirty="0">
                <a:effectLst/>
                <a:ea typeface="Aptos" panose="020B0004020202020204" pitchFamily="34" charset="0"/>
                <a:cs typeface="Times New Roman" panose="02020603050405020304" pitchFamily="18" charset="0"/>
              </a:rPr>
              <a:t>Not all of us use the amenities</a:t>
            </a:r>
            <a:r>
              <a:rPr lang="en-US" kern="100" dirty="0">
                <a:effectLst/>
                <a:ea typeface="Aptos" panose="020B0004020202020204" pitchFamily="34" charset="0"/>
                <a:cs typeface="Times New Roman" panose="02020603050405020304" pitchFamily="18" charset="0"/>
              </a:rPr>
              <a:t>.</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We purchased a home to live in, not amenities we will never use.</a:t>
            </a:r>
          </a:p>
          <a:p>
            <a:pPr>
              <a:lnSpc>
                <a:spcPct val="115000"/>
              </a:lnSpc>
              <a:spcAft>
                <a:spcPts val="800"/>
              </a:spcAft>
            </a:pPr>
            <a:r>
              <a:rPr lang="en-US" kern="0" dirty="0">
                <a:solidFill>
                  <a:srgbClr val="000000"/>
                </a:solidFill>
                <a:effectLst/>
                <a:ea typeface="Times New Roman" panose="02020603050405020304" pitchFamily="18" charset="0"/>
              </a:rPr>
              <a:t>I would wager that most months would show blank dates (in clubhouse), or, at best, a very low percentage of usage by full-time residents, such as myself</a:t>
            </a:r>
            <a:r>
              <a:rPr lang="en-US" sz="2400" kern="0" dirty="0">
                <a:solidFill>
                  <a:srgbClr val="000000"/>
                </a:solidFill>
                <a:effectLst/>
                <a:ea typeface="Times New Roman" panose="02020603050405020304" pitchFamily="18" charset="0"/>
              </a:rPr>
              <a:t>.  </a:t>
            </a:r>
            <a:br>
              <a:rPr lang="en-US" sz="2400" kern="0" dirty="0">
                <a:solidFill>
                  <a:srgbClr val="000000"/>
                </a:solidFill>
                <a:effectLst/>
                <a:ea typeface="Times New Roman" panose="02020603050405020304" pitchFamily="18" charset="0"/>
              </a:rPr>
            </a:br>
            <a:endParaRPr lang="en-US" sz="2400" kern="100" dirty="0">
              <a:effectLst/>
              <a:ea typeface="Aptos" panose="020B00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19648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08EB-33EC-F3E4-8A77-DC6294BB956E}"/>
              </a:ext>
            </a:extLst>
          </p:cNvPr>
          <p:cNvSpPr>
            <a:spLocks noGrp="1"/>
          </p:cNvSpPr>
          <p:nvPr>
            <p:ph type="title"/>
          </p:nvPr>
        </p:nvSpPr>
        <p:spPr>
          <a:xfrm>
            <a:off x="513709" y="18255"/>
            <a:ext cx="11301572" cy="1325563"/>
          </a:xfrm>
        </p:spPr>
        <p:txBody>
          <a:bodyPr/>
          <a:lstStyle/>
          <a:p>
            <a:r>
              <a:rPr lang="en-US" dirty="0"/>
              <a:t>Amenities Cost So Charge (Members)For Them</a:t>
            </a:r>
          </a:p>
        </p:txBody>
      </p:sp>
      <p:sp>
        <p:nvSpPr>
          <p:cNvPr id="3" name="Content Placeholder 2">
            <a:extLst>
              <a:ext uri="{FF2B5EF4-FFF2-40B4-BE49-F238E27FC236}">
                <a16:creationId xmlns:a16="http://schemas.microsoft.com/office/drawing/2014/main" id="{CE516426-4E6A-90A4-03D8-249D010DB09D}"/>
              </a:ext>
            </a:extLst>
          </p:cNvPr>
          <p:cNvSpPr>
            <a:spLocks noGrp="1"/>
          </p:cNvSpPr>
          <p:nvPr>
            <p:ph idx="1"/>
          </p:nvPr>
        </p:nvSpPr>
        <p:spPr>
          <a:xfrm>
            <a:off x="838200" y="1177447"/>
            <a:ext cx="10515600" cy="4999516"/>
          </a:xfrm>
        </p:spPr>
        <p:txBody>
          <a:bodyPr>
            <a:normAutofit/>
          </a:bodyPr>
          <a:lstStyle/>
          <a:p>
            <a:pPr>
              <a:lnSpc>
                <a:spcPct val="115000"/>
              </a:lnSpc>
            </a:pPr>
            <a:r>
              <a:rPr lang="en-US" kern="100" dirty="0">
                <a:effectLst/>
                <a:ea typeface="Aptos" panose="020B0004020202020204" pitchFamily="34" charset="0"/>
                <a:cs typeface="Times New Roman" panose="02020603050405020304" pitchFamily="18" charset="0"/>
              </a:rPr>
              <a:t>People who use Bayshore’s facilities should pay.</a:t>
            </a:r>
          </a:p>
          <a:p>
            <a:pPr>
              <a:lnSpc>
                <a:spcPct val="115000"/>
              </a:lnSpc>
            </a:pPr>
            <a:r>
              <a:rPr lang="en-US" kern="100" dirty="0">
                <a:effectLst/>
                <a:ea typeface="Aptos" panose="020B0004020202020204" pitchFamily="34" charset="0"/>
                <a:cs typeface="Times New Roman" panose="02020603050405020304" pitchFamily="18" charset="0"/>
              </a:rPr>
              <a:t>Charge everyone to use the pool, not just guests. Members can pay $1-2 every time they use the pool. </a:t>
            </a:r>
          </a:p>
          <a:p>
            <a:pPr>
              <a:lnSpc>
                <a:spcPct val="115000"/>
              </a:lnSpc>
            </a:pPr>
            <a:r>
              <a:rPr lang="en-US" kern="100" dirty="0">
                <a:effectLst/>
                <a:ea typeface="Aptos" panose="020B0004020202020204" pitchFamily="34" charset="0"/>
                <a:cs typeface="Times New Roman" panose="02020603050405020304" pitchFamily="18" charset="0"/>
              </a:rPr>
              <a:t>On a charge as you use basis. </a:t>
            </a:r>
          </a:p>
          <a:p>
            <a:pPr>
              <a:lnSpc>
                <a:spcPct val="115000"/>
              </a:lnSpc>
            </a:pPr>
            <a:r>
              <a:rPr lang="en-US" kern="100" dirty="0">
                <a:effectLst/>
                <a:ea typeface="Aptos" panose="020B0004020202020204" pitchFamily="34" charset="0"/>
                <a:cs typeface="Times New Roman" panose="02020603050405020304" pitchFamily="18" charset="0"/>
              </a:rPr>
              <a:t>Let those who use it pay for it.</a:t>
            </a:r>
          </a:p>
          <a:p>
            <a:pPr>
              <a:lnSpc>
                <a:spcPct val="115000"/>
              </a:lnSpc>
              <a:spcAft>
                <a:spcPts val="800"/>
              </a:spcAft>
            </a:pPr>
            <a:r>
              <a:rPr lang="en-US" kern="0" dirty="0">
                <a:solidFill>
                  <a:srgbClr val="000000"/>
                </a:solidFill>
                <a:effectLst/>
                <a:ea typeface="Times New Roman" panose="02020603050405020304" pitchFamily="18" charset="0"/>
              </a:rPr>
              <a:t>Rather than allocating money from the dues for social events, perhaps you could charge a fee to those that want to attend them. </a:t>
            </a:r>
            <a:endParaRPr lang="en-US" kern="100" dirty="0">
              <a:effectLst/>
              <a:ea typeface="Aptos" panose="020B0004020202020204" pitchFamily="34" charset="0"/>
              <a:cs typeface="Times New Roman" panose="02020603050405020304" pitchFamily="18" charset="0"/>
            </a:endParaRPr>
          </a:p>
          <a:p>
            <a:pPr>
              <a:lnSpc>
                <a:spcPct val="115000"/>
              </a:lnSpc>
              <a:spcAft>
                <a:spcPts val="800"/>
              </a:spcAft>
            </a:pPr>
            <a:endParaRPr lang="en-US"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923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0075-3FAE-2A8A-0EF8-D375E7299ED4}"/>
              </a:ext>
            </a:extLst>
          </p:cNvPr>
          <p:cNvSpPr>
            <a:spLocks noGrp="1"/>
          </p:cNvSpPr>
          <p:nvPr>
            <p:ph type="title"/>
          </p:nvPr>
        </p:nvSpPr>
        <p:spPr>
          <a:xfrm>
            <a:off x="938408" y="-164816"/>
            <a:ext cx="10515600" cy="1325563"/>
          </a:xfrm>
        </p:spPr>
        <p:txBody>
          <a:bodyPr/>
          <a:lstStyle/>
          <a:p>
            <a:r>
              <a:rPr lang="en-US" dirty="0"/>
              <a:t>Get Rid of the Amenities</a:t>
            </a:r>
          </a:p>
        </p:txBody>
      </p:sp>
      <p:sp>
        <p:nvSpPr>
          <p:cNvPr id="3" name="Content Placeholder 2">
            <a:extLst>
              <a:ext uri="{FF2B5EF4-FFF2-40B4-BE49-F238E27FC236}">
                <a16:creationId xmlns:a16="http://schemas.microsoft.com/office/drawing/2014/main" id="{61D58956-7D13-22EA-D463-7AB48533E89A}"/>
              </a:ext>
            </a:extLst>
          </p:cNvPr>
          <p:cNvSpPr>
            <a:spLocks noGrp="1"/>
          </p:cNvSpPr>
          <p:nvPr>
            <p:ph idx="1"/>
          </p:nvPr>
        </p:nvSpPr>
        <p:spPr>
          <a:xfrm>
            <a:off x="737992" y="918684"/>
            <a:ext cx="10515600" cy="4351338"/>
          </a:xfrm>
        </p:spPr>
        <p:txBody>
          <a:bodyPr>
            <a:noAutofit/>
          </a:bodyPr>
          <a:lstStyle/>
          <a:p>
            <a:pPr>
              <a:lnSpc>
                <a:spcPct val="115000"/>
              </a:lnSpc>
            </a:pPr>
            <a:r>
              <a:rPr lang="en-US" kern="100" dirty="0">
                <a:effectLst/>
                <a:ea typeface="Aptos" panose="020B0004020202020204" pitchFamily="34" charset="0"/>
                <a:cs typeface="Times New Roman" panose="02020603050405020304" pitchFamily="18" charset="0"/>
              </a:rPr>
              <a:t>Sell the damn property!</a:t>
            </a:r>
          </a:p>
          <a:p>
            <a:pPr>
              <a:lnSpc>
                <a:spcPct val="115000"/>
              </a:lnSpc>
            </a:pPr>
            <a:r>
              <a:rPr lang="en-US" kern="100" dirty="0">
                <a:effectLst/>
                <a:ea typeface="Aptos" panose="020B0004020202020204" pitchFamily="34" charset="0"/>
                <a:cs typeface="Times New Roman" panose="02020603050405020304" pitchFamily="18" charset="0"/>
              </a:rPr>
              <a:t>Did not buy here for the amenities. </a:t>
            </a:r>
          </a:p>
          <a:p>
            <a:pPr>
              <a:lnSpc>
                <a:spcPct val="115000"/>
              </a:lnSpc>
            </a:pPr>
            <a:r>
              <a:rPr lang="en-US" kern="100" dirty="0">
                <a:effectLst/>
                <a:ea typeface="Aptos" panose="020B0004020202020204" pitchFamily="34" charset="0"/>
                <a:cs typeface="Times New Roman" panose="02020603050405020304" pitchFamily="18" charset="0"/>
              </a:rPr>
              <a:t>Close the clubhouse… problem solved. </a:t>
            </a:r>
          </a:p>
          <a:p>
            <a:pPr>
              <a:lnSpc>
                <a:spcPct val="115000"/>
              </a:lnSpc>
              <a:spcAft>
                <a:spcPts val="800"/>
              </a:spcAft>
            </a:pPr>
            <a:r>
              <a:rPr lang="en-US" kern="0" dirty="0">
                <a:solidFill>
                  <a:srgbClr val="000000"/>
                </a:solidFill>
                <a:effectLst/>
                <a:ea typeface="Times New Roman" panose="02020603050405020304" pitchFamily="18" charset="0"/>
              </a:rPr>
              <a:t>Sandpiper and Ocean Hills both have HOAs, yet neither have a "central facility" (clubhouse)  or a pool.</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The clubhouse requires ongoing staffing as well as without generating much rent income. Not sure the pool could break even on its own with a simple outbuilding dressing room without the drag of the underused clubhouse.</a:t>
            </a:r>
          </a:p>
          <a:p>
            <a:endParaRPr lang="en-US" dirty="0"/>
          </a:p>
        </p:txBody>
      </p:sp>
    </p:spTree>
    <p:extLst>
      <p:ext uri="{BB962C8B-B14F-4D97-AF65-F5344CB8AC3E}">
        <p14:creationId xmlns:p14="http://schemas.microsoft.com/office/powerpoint/2010/main" val="396993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DA8B-F2A2-4E3E-B33C-105CE6D4AB8A}"/>
              </a:ext>
            </a:extLst>
          </p:cNvPr>
          <p:cNvSpPr>
            <a:spLocks noGrp="1"/>
          </p:cNvSpPr>
          <p:nvPr>
            <p:ph type="title"/>
          </p:nvPr>
        </p:nvSpPr>
        <p:spPr>
          <a:xfrm>
            <a:off x="838200" y="64500"/>
            <a:ext cx="10515600" cy="1325563"/>
          </a:xfrm>
        </p:spPr>
        <p:txBody>
          <a:bodyPr/>
          <a:lstStyle/>
          <a:p>
            <a:r>
              <a:rPr lang="en-US" dirty="0"/>
              <a:t>Quick Comments</a:t>
            </a:r>
          </a:p>
        </p:txBody>
      </p:sp>
      <p:sp>
        <p:nvSpPr>
          <p:cNvPr id="3" name="Content Placeholder 2">
            <a:extLst>
              <a:ext uri="{FF2B5EF4-FFF2-40B4-BE49-F238E27FC236}">
                <a16:creationId xmlns:a16="http://schemas.microsoft.com/office/drawing/2014/main" id="{FBBCA6D4-F6DA-35A0-E984-7BB908D65822}"/>
              </a:ext>
            </a:extLst>
          </p:cNvPr>
          <p:cNvSpPr>
            <a:spLocks noGrp="1"/>
          </p:cNvSpPr>
          <p:nvPr>
            <p:ph idx="1"/>
          </p:nvPr>
        </p:nvSpPr>
        <p:spPr>
          <a:xfrm>
            <a:off x="838200" y="1089764"/>
            <a:ext cx="10757598" cy="5403111"/>
          </a:xfrm>
        </p:spPr>
        <p:txBody>
          <a:bodyPr>
            <a:normAutofit fontScale="92500"/>
          </a:bodyPr>
          <a:lstStyle/>
          <a:p>
            <a:pPr marL="0" marR="0">
              <a:lnSpc>
                <a:spcPct val="115000"/>
              </a:lnSpc>
              <a:spcAft>
                <a:spcPts val="800"/>
              </a:spcAft>
              <a:buNone/>
            </a:pPr>
            <a:r>
              <a:rPr lang="en-US" u="sng" kern="100" dirty="0">
                <a:effectLst/>
                <a:latin typeface="Aptos" panose="020B0004020202020204" pitchFamily="34" charset="0"/>
                <a:ea typeface="Aptos" panose="020B0004020202020204" pitchFamily="34" charset="0"/>
                <a:cs typeface="Times New Roman" panose="02020603050405020304" pitchFamily="18" charset="0"/>
              </a:rPr>
              <a:t>Pool Use</a:t>
            </a:r>
            <a:r>
              <a:rPr lang="en-US" kern="100" dirty="0">
                <a:effectLst/>
                <a:latin typeface="Aptos" panose="020B0004020202020204" pitchFamily="34" charset="0"/>
                <a:ea typeface="Aptos" panose="020B0004020202020204" pitchFamily="34" charset="0"/>
                <a:cs typeface="Times New Roman" panose="02020603050405020304" pitchFamily="18" charset="0"/>
              </a:rPr>
              <a:t>: For an average summer </a:t>
            </a:r>
            <a:r>
              <a:rPr lang="en-US" u="sng"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ptos" panose="020B0004020202020204" pitchFamily="34" charset="0"/>
                <a:ea typeface="Aptos" panose="020B0004020202020204" pitchFamily="34" charset="0"/>
                <a:cs typeface="Times New Roman" panose="02020603050405020304" pitchFamily="18" charset="0"/>
              </a:rPr>
              <a:t> (2024), there were 686 visits/uses (93% were members and their families; 7% were renters of Bayshore homes)</a:t>
            </a:r>
          </a:p>
          <a:p>
            <a:pPr marL="0" marR="0">
              <a:lnSpc>
                <a:spcPct val="115000"/>
              </a:lnSpc>
              <a:spcAft>
                <a:spcPts val="800"/>
              </a:spcAft>
              <a:buNone/>
            </a:pPr>
            <a:r>
              <a:rPr lang="en-US" u="sng" kern="100" dirty="0">
                <a:effectLst/>
                <a:latin typeface="Aptos" panose="020B0004020202020204" pitchFamily="34" charset="0"/>
                <a:ea typeface="Aptos" panose="020B0004020202020204" pitchFamily="34" charset="0"/>
                <a:cs typeface="Times New Roman" panose="02020603050405020304" pitchFamily="18" charset="0"/>
              </a:rPr>
              <a:t>Clubhouse Use</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latin typeface="Aptos" panose="020B0004020202020204" pitchFamily="34" charset="0"/>
                <a:ea typeface="Aptos" panose="020B0004020202020204" pitchFamily="34" charset="0"/>
                <a:cs typeface="Times New Roman" panose="02020603050405020304" pitchFamily="18" charset="0"/>
              </a:rPr>
              <a:t>Across an average week, the clubhouse is used for </a:t>
            </a:r>
            <a:r>
              <a:rPr lang="en-US" u="sng" kern="100" dirty="0">
                <a:latin typeface="Aptos" panose="020B0004020202020204" pitchFamily="34" charset="0"/>
                <a:ea typeface="Aptos" panose="020B0004020202020204" pitchFamily="34" charset="0"/>
                <a:cs typeface="Times New Roman" panose="02020603050405020304" pitchFamily="18" charset="0"/>
              </a:rPr>
              <a:t>scheduled</a:t>
            </a:r>
            <a:r>
              <a:rPr lang="en-US" kern="100" dirty="0">
                <a:latin typeface="Aptos" panose="020B0004020202020204" pitchFamily="34" charset="0"/>
                <a:ea typeface="Aptos" panose="020B0004020202020204" pitchFamily="34" charset="0"/>
                <a:cs typeface="Times New Roman" panose="02020603050405020304" pitchFamily="18" charset="0"/>
              </a:rPr>
              <a:t> meetings/activities a</a:t>
            </a:r>
            <a:r>
              <a:rPr lang="en-US" kern="100" dirty="0">
                <a:effectLst/>
                <a:latin typeface="Aptos" panose="020B0004020202020204" pitchFamily="34" charset="0"/>
                <a:ea typeface="Aptos" panose="020B0004020202020204" pitchFamily="34" charset="0"/>
                <a:cs typeface="Times New Roman" panose="02020603050405020304" pitchFamily="18" charset="0"/>
              </a:rPr>
              <a:t>pproximately 4 hours/day. These numbers don’t include use of the rec room or special Bayshore events (e.g., holiday party, holiday bazaar, pancake breakfast, meet-n-greet) and other private events (e.g., birthdays, prom, weddings). Last year, the clubhouse was rented 9 times; this year it scheduled to be used 12. </a:t>
            </a:r>
          </a:p>
          <a:p>
            <a:pPr marL="0" marR="0">
              <a:lnSpc>
                <a:spcPct val="115000"/>
              </a:lnSpc>
              <a:spcAft>
                <a:spcPts val="800"/>
              </a:spcAft>
              <a:buNone/>
            </a:pPr>
            <a:r>
              <a:rPr lang="en-US" u="sng" kern="100" dirty="0">
                <a:latin typeface="Aptos" panose="020B0004020202020204" pitchFamily="34" charset="0"/>
                <a:ea typeface="Aptos" panose="020B0004020202020204" pitchFamily="34" charset="0"/>
                <a:cs typeface="Times New Roman" panose="02020603050405020304" pitchFamily="18" charset="0"/>
              </a:rPr>
              <a:t>Committee expenses </a:t>
            </a:r>
            <a:r>
              <a:rPr lang="en-US" kern="100" dirty="0">
                <a:latin typeface="Aptos" panose="020B0004020202020204" pitchFamily="34" charset="0"/>
                <a:ea typeface="Aptos" panose="020B0004020202020204" pitchFamily="34" charset="0"/>
                <a:cs typeface="Times New Roman" panose="02020603050405020304" pitchFamily="18" charset="0"/>
              </a:rPr>
              <a:t>are about 1% of the annual operating budget.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09886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A1EAE-68D0-0FD6-4DC2-29AA4A81CBB0}"/>
              </a:ext>
            </a:extLst>
          </p:cNvPr>
          <p:cNvSpPr>
            <a:spLocks noGrp="1"/>
          </p:cNvSpPr>
          <p:nvPr>
            <p:ph type="ctrTitle"/>
          </p:nvPr>
        </p:nvSpPr>
        <p:spPr/>
        <p:txBody>
          <a:bodyPr/>
          <a:lstStyle/>
          <a:p>
            <a:r>
              <a:rPr lang="en-US" dirty="0"/>
              <a:t>Shift Maintenance Costs Away From (Some) Members</a:t>
            </a:r>
          </a:p>
        </p:txBody>
      </p:sp>
      <p:sp>
        <p:nvSpPr>
          <p:cNvPr id="5" name="Subtitle 4">
            <a:extLst>
              <a:ext uri="{FF2B5EF4-FFF2-40B4-BE49-F238E27FC236}">
                <a16:creationId xmlns:a16="http://schemas.microsoft.com/office/drawing/2014/main" id="{808C99D9-8E64-0DFF-9C13-5E38329C775F}"/>
              </a:ext>
            </a:extLst>
          </p:cNvPr>
          <p:cNvSpPr>
            <a:spLocks noGrp="1"/>
          </p:cNvSpPr>
          <p:nvPr>
            <p:ph type="subTitle" idx="1"/>
          </p:nvPr>
        </p:nvSpPr>
        <p:spPr>
          <a:xfrm>
            <a:off x="1649261" y="5505994"/>
            <a:ext cx="9144000" cy="1655762"/>
          </a:xfrm>
        </p:spPr>
        <p:txBody>
          <a:bodyPr/>
          <a:lstStyle/>
          <a:p>
            <a:r>
              <a:rPr lang="en-US" sz="3200" dirty="0"/>
              <a:t>Following points are direct member comments</a:t>
            </a:r>
          </a:p>
          <a:p>
            <a:r>
              <a:rPr lang="en-US" sz="3200" dirty="0"/>
              <a:t>“Quick Comments” are from the Task Force</a:t>
            </a:r>
          </a:p>
          <a:p>
            <a:endParaRPr lang="en-US" sz="2400" dirty="0"/>
          </a:p>
          <a:p>
            <a:endParaRPr lang="en-US" dirty="0"/>
          </a:p>
        </p:txBody>
      </p:sp>
    </p:spTree>
    <p:extLst>
      <p:ext uri="{BB962C8B-B14F-4D97-AF65-F5344CB8AC3E}">
        <p14:creationId xmlns:p14="http://schemas.microsoft.com/office/powerpoint/2010/main" val="155033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203C-4693-6D8A-9846-1EAD0E0E5FAB}"/>
              </a:ext>
            </a:extLst>
          </p:cNvPr>
          <p:cNvSpPr>
            <a:spLocks noGrp="1"/>
          </p:cNvSpPr>
          <p:nvPr>
            <p:ph type="title"/>
          </p:nvPr>
        </p:nvSpPr>
        <p:spPr/>
        <p:txBody>
          <a:bodyPr/>
          <a:lstStyle/>
          <a:p>
            <a:r>
              <a:rPr lang="en-US" kern="100" dirty="0">
                <a:latin typeface="Aptos" panose="020B0004020202020204" pitchFamily="34" charset="0"/>
                <a:ea typeface="Aptos" panose="020B0004020202020204" pitchFamily="34" charset="0"/>
                <a:cs typeface="Times New Roman" panose="02020603050405020304" pitchFamily="18" charset="0"/>
              </a:rPr>
              <a:t>STRs Should Pay More Dues</a:t>
            </a:r>
            <a:endParaRPr lang="en-US" dirty="0"/>
          </a:p>
        </p:txBody>
      </p:sp>
      <p:sp>
        <p:nvSpPr>
          <p:cNvPr id="3" name="Content Placeholder 2">
            <a:extLst>
              <a:ext uri="{FF2B5EF4-FFF2-40B4-BE49-F238E27FC236}">
                <a16:creationId xmlns:a16="http://schemas.microsoft.com/office/drawing/2014/main" id="{E143BAAC-2212-A7B8-BE0D-B0CB1C1EEB82}"/>
              </a:ext>
            </a:extLst>
          </p:cNvPr>
          <p:cNvSpPr>
            <a:spLocks noGrp="1"/>
          </p:cNvSpPr>
          <p:nvPr>
            <p:ph idx="1"/>
          </p:nvPr>
        </p:nvSpPr>
        <p:spPr>
          <a:xfrm>
            <a:off x="838200" y="1186797"/>
            <a:ext cx="10515600" cy="4875800"/>
          </a:xfrm>
        </p:spPr>
        <p:txBody>
          <a:bodyPr>
            <a:noAutofit/>
          </a:bodyPr>
          <a:lstStyle/>
          <a:p>
            <a:pPr marL="0" marR="0" lvl="0" indent="0">
              <a:lnSpc>
                <a:spcPct val="115000"/>
              </a:lnSpc>
              <a:buNone/>
            </a:pPr>
            <a:endParaRPr lang="en-US" kern="100" dirty="0">
              <a:effectLst/>
              <a:ea typeface="Aptos" panose="020B0004020202020204" pitchFamily="34" charset="0"/>
              <a:cs typeface="Times New Roman" panose="02020603050405020304" pitchFamily="18" charset="0"/>
            </a:endParaRPr>
          </a:p>
          <a:p>
            <a:pPr>
              <a:lnSpc>
                <a:spcPct val="115000"/>
              </a:lnSpc>
            </a:pPr>
            <a:r>
              <a:rPr lang="en-US" kern="100" dirty="0">
                <a:effectLst/>
                <a:ea typeface="Aptos" panose="020B0004020202020204" pitchFamily="34" charset="0"/>
                <a:cs typeface="Times New Roman" panose="02020603050405020304" pitchFamily="18" charset="0"/>
              </a:rPr>
              <a:t>I believe you should charge STR companies MORE than permanent residents. </a:t>
            </a:r>
          </a:p>
          <a:p>
            <a:pPr>
              <a:lnSpc>
                <a:spcPct val="115000"/>
              </a:lnSpc>
            </a:pPr>
            <a:r>
              <a:rPr lang="en-US" kern="100" dirty="0">
                <a:effectLst/>
                <a:ea typeface="Aptos" panose="020B0004020202020204" pitchFamily="34" charset="0"/>
                <a:cs typeface="Times New Roman" panose="02020603050405020304" pitchFamily="18" charset="0"/>
              </a:rPr>
              <a:t>Tax vacation rentals they make a fortune.</a:t>
            </a:r>
          </a:p>
          <a:p>
            <a:pPr>
              <a:lnSpc>
                <a:spcPct val="115000"/>
              </a:lnSpc>
            </a:pPr>
            <a:r>
              <a:rPr lang="en-US" kern="100" dirty="0">
                <a:effectLst/>
                <a:ea typeface="Aptos" panose="020B0004020202020204" pitchFamily="34" charset="0"/>
                <a:cs typeface="Times New Roman" panose="02020603050405020304" pitchFamily="18" charset="0"/>
              </a:rPr>
              <a:t>Owners of *businesses* (STRs) in our *residential* neighborhood should be expected to pay much more than those of us who actually live here full-time. Raise dues on commercial dwellings.</a:t>
            </a:r>
          </a:p>
          <a:p>
            <a:r>
              <a:rPr lang="en-US" i="1" kern="0" dirty="0">
                <a:solidFill>
                  <a:srgbClr val="000000"/>
                </a:solidFill>
                <a:effectLst/>
                <a:ea typeface="Times New Roman" panose="02020603050405020304" pitchFamily="18" charset="0"/>
              </a:rPr>
              <a:t>Many people have strained budgets now with inflation, price of eggs / groceries, raises in utilities, taxes, etc.  Homeowners can not  continue to be the ones who shoulder all the costs. </a:t>
            </a:r>
          </a:p>
          <a:p>
            <a:endParaRPr lang="en-US" dirty="0"/>
          </a:p>
        </p:txBody>
      </p:sp>
    </p:spTree>
    <p:extLst>
      <p:ext uri="{BB962C8B-B14F-4D97-AF65-F5344CB8AC3E}">
        <p14:creationId xmlns:p14="http://schemas.microsoft.com/office/powerpoint/2010/main" val="367035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38C6-1C61-99FC-3C70-8775F23D8B86}"/>
              </a:ext>
            </a:extLst>
          </p:cNvPr>
          <p:cNvSpPr>
            <a:spLocks noGrp="1"/>
          </p:cNvSpPr>
          <p:nvPr>
            <p:ph type="title"/>
          </p:nvPr>
        </p:nvSpPr>
        <p:spPr>
          <a:xfrm>
            <a:off x="838200" y="149367"/>
            <a:ext cx="10515600" cy="1325563"/>
          </a:xfrm>
        </p:spPr>
        <p:txBody>
          <a:bodyPr>
            <a:normAutofit/>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Raise Funds Without Increasing Dues</a:t>
            </a:r>
            <a:endParaRPr lang="en-US" dirty="0"/>
          </a:p>
        </p:txBody>
      </p:sp>
      <p:sp>
        <p:nvSpPr>
          <p:cNvPr id="3" name="Content Placeholder 2">
            <a:extLst>
              <a:ext uri="{FF2B5EF4-FFF2-40B4-BE49-F238E27FC236}">
                <a16:creationId xmlns:a16="http://schemas.microsoft.com/office/drawing/2014/main" id="{CAAACB4F-2063-E486-0649-ED28805BD2A2}"/>
              </a:ext>
            </a:extLst>
          </p:cNvPr>
          <p:cNvSpPr>
            <a:spLocks noGrp="1"/>
          </p:cNvSpPr>
          <p:nvPr>
            <p:ph idx="1"/>
          </p:nvPr>
        </p:nvSpPr>
        <p:spPr>
          <a:xfrm>
            <a:off x="745732" y="1253331"/>
            <a:ext cx="10515600" cy="4351338"/>
          </a:xfrm>
        </p:spPr>
        <p:txBody>
          <a:bodyPr>
            <a:noAutofit/>
          </a:bodyPr>
          <a:lstStyle/>
          <a:p>
            <a:pPr>
              <a:lnSpc>
                <a:spcPct val="115000"/>
              </a:lnSpc>
            </a:pPr>
            <a:r>
              <a:rPr lang="en-US" kern="100" dirty="0">
                <a:effectLst/>
                <a:ea typeface="Aptos" panose="020B0004020202020204" pitchFamily="34" charset="0"/>
                <a:cs typeface="Times New Roman" panose="02020603050405020304" pitchFamily="18" charset="0"/>
              </a:rPr>
              <a:t>Ask for donations.</a:t>
            </a:r>
          </a:p>
          <a:p>
            <a:pPr>
              <a:lnSpc>
                <a:spcPct val="115000"/>
              </a:lnSpc>
            </a:pPr>
            <a:r>
              <a:rPr lang="en-US" kern="100" dirty="0">
                <a:effectLst/>
                <a:ea typeface="Aptos" panose="020B0004020202020204" pitchFamily="34" charset="0"/>
                <a:cs typeface="Times New Roman" panose="02020603050405020304" pitchFamily="18" charset="0"/>
              </a:rPr>
              <a:t>Sell concessions at the pool.</a:t>
            </a:r>
          </a:p>
          <a:p>
            <a:pPr>
              <a:lnSpc>
                <a:spcPct val="115000"/>
              </a:lnSpc>
            </a:pPr>
            <a:r>
              <a:rPr lang="en-US" kern="100" dirty="0">
                <a:effectLst/>
                <a:ea typeface="Aptos" panose="020B0004020202020204" pitchFamily="34" charset="0"/>
                <a:cs typeface="Times New Roman" panose="02020603050405020304" pitchFamily="18" charset="0"/>
              </a:rPr>
              <a:t>Get volunteers for repairs.</a:t>
            </a:r>
          </a:p>
          <a:p>
            <a:pPr>
              <a:lnSpc>
                <a:spcPct val="115000"/>
              </a:lnSpc>
            </a:pPr>
            <a:r>
              <a:rPr lang="en-US" kern="100" dirty="0">
                <a:effectLst/>
                <a:ea typeface="Aptos" panose="020B0004020202020204" pitchFamily="34" charset="0"/>
                <a:cs typeface="Times New Roman" panose="02020603050405020304" pitchFamily="18" charset="0"/>
              </a:rPr>
              <a:t>Bake sale.</a:t>
            </a:r>
          </a:p>
          <a:p>
            <a:pPr>
              <a:lnSpc>
                <a:spcPct val="115000"/>
              </a:lnSpc>
            </a:pPr>
            <a:r>
              <a:rPr lang="en-US" kern="100" dirty="0">
                <a:effectLst/>
                <a:ea typeface="Aptos" panose="020B0004020202020204" pitchFamily="34" charset="0"/>
                <a:cs typeface="Times New Roman" panose="02020603050405020304" pitchFamily="18" charset="0"/>
              </a:rPr>
              <a:t>Have work parties.</a:t>
            </a:r>
          </a:p>
          <a:p>
            <a:pPr>
              <a:lnSpc>
                <a:spcPct val="115000"/>
              </a:lnSpc>
            </a:pPr>
            <a:r>
              <a:rPr lang="en-US" kern="100" dirty="0">
                <a:effectLst/>
                <a:ea typeface="Aptos" panose="020B0004020202020204" pitchFamily="34" charset="0"/>
                <a:cs typeface="Times New Roman" panose="02020603050405020304" pitchFamily="18" charset="0"/>
              </a:rPr>
              <a:t>Sell bricks for various levels of support. </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Rent out the clubhouse for weddings, events to surrounding communities. </a:t>
            </a:r>
          </a:p>
          <a:p>
            <a:pPr marL="0" indent="0">
              <a:buNone/>
            </a:pPr>
            <a:endParaRPr lang="en-US" dirty="0"/>
          </a:p>
        </p:txBody>
      </p:sp>
    </p:spTree>
    <p:extLst>
      <p:ext uri="{BB962C8B-B14F-4D97-AF65-F5344CB8AC3E}">
        <p14:creationId xmlns:p14="http://schemas.microsoft.com/office/powerpoint/2010/main" val="207751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7A8759-5261-91B6-BF17-17BBDC0EAF10}"/>
              </a:ext>
            </a:extLst>
          </p:cNvPr>
          <p:cNvSpPr>
            <a:spLocks noGrp="1"/>
          </p:cNvSpPr>
          <p:nvPr>
            <p:ph type="ctrTitle"/>
          </p:nvPr>
        </p:nvSpPr>
        <p:spPr/>
        <p:txBody>
          <a:bodyPr/>
          <a:lstStyle/>
          <a:p>
            <a:r>
              <a:rPr lang="en-US" dirty="0"/>
              <a:t>Focus on the Board and Its Performance</a:t>
            </a:r>
          </a:p>
        </p:txBody>
      </p:sp>
      <p:sp>
        <p:nvSpPr>
          <p:cNvPr id="5" name="Subtitle 4">
            <a:extLst>
              <a:ext uri="{FF2B5EF4-FFF2-40B4-BE49-F238E27FC236}">
                <a16:creationId xmlns:a16="http://schemas.microsoft.com/office/drawing/2014/main" id="{18398B13-6ADA-6777-C40C-914863B1EE12}"/>
              </a:ext>
            </a:extLst>
          </p:cNvPr>
          <p:cNvSpPr>
            <a:spLocks noGrp="1"/>
          </p:cNvSpPr>
          <p:nvPr>
            <p:ph type="subTitle" idx="1"/>
          </p:nvPr>
        </p:nvSpPr>
        <p:spPr/>
        <p:txBody>
          <a:bodyPr/>
          <a:lstStyle/>
          <a:p>
            <a:endParaRPr lang="en-US"/>
          </a:p>
        </p:txBody>
      </p:sp>
      <p:sp>
        <p:nvSpPr>
          <p:cNvPr id="3" name="TextBox 2">
            <a:extLst>
              <a:ext uri="{FF2B5EF4-FFF2-40B4-BE49-F238E27FC236}">
                <a16:creationId xmlns:a16="http://schemas.microsoft.com/office/drawing/2014/main" id="{6B3F1C68-60F1-6864-FFEB-849800A31BC2}"/>
              </a:ext>
            </a:extLst>
          </p:cNvPr>
          <p:cNvSpPr txBox="1"/>
          <p:nvPr/>
        </p:nvSpPr>
        <p:spPr>
          <a:xfrm>
            <a:off x="1866378" y="5627410"/>
            <a:ext cx="9582411" cy="1077218"/>
          </a:xfrm>
          <a:prstGeom prst="rect">
            <a:avLst/>
          </a:prstGeom>
          <a:noFill/>
        </p:spPr>
        <p:txBody>
          <a:bodyPr wrap="square">
            <a:spAutoFit/>
          </a:bodyPr>
          <a:lstStyle/>
          <a:p>
            <a:r>
              <a:rPr lang="en-US" sz="3200" dirty="0"/>
              <a:t>Following points are direct member comments</a:t>
            </a:r>
          </a:p>
          <a:p>
            <a:r>
              <a:rPr lang="en-US" sz="3200" dirty="0"/>
              <a:t>“Quick Comments” are from the Task Force</a:t>
            </a:r>
          </a:p>
        </p:txBody>
      </p:sp>
    </p:spTree>
    <p:extLst>
      <p:ext uri="{BB962C8B-B14F-4D97-AF65-F5344CB8AC3E}">
        <p14:creationId xmlns:p14="http://schemas.microsoft.com/office/powerpoint/2010/main" val="51386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82CE7-5777-08EB-1A72-D6601BBE6526}"/>
              </a:ext>
            </a:extLst>
          </p:cNvPr>
          <p:cNvSpPr>
            <a:spLocks noGrp="1"/>
          </p:cNvSpPr>
          <p:nvPr>
            <p:ph type="title"/>
          </p:nvPr>
        </p:nvSpPr>
        <p:spPr/>
        <p:txBody>
          <a:bodyPr/>
          <a:lstStyle/>
          <a:p>
            <a:r>
              <a:rPr lang="en-US" dirty="0"/>
              <a:t>Format for Presentation</a:t>
            </a:r>
          </a:p>
        </p:txBody>
      </p:sp>
      <p:sp>
        <p:nvSpPr>
          <p:cNvPr id="6" name="Content Placeholder 5">
            <a:extLst>
              <a:ext uri="{FF2B5EF4-FFF2-40B4-BE49-F238E27FC236}">
                <a16:creationId xmlns:a16="http://schemas.microsoft.com/office/drawing/2014/main" id="{F1AAB882-4458-3282-6711-F3812E08305D}"/>
              </a:ext>
            </a:extLst>
          </p:cNvPr>
          <p:cNvSpPr>
            <a:spLocks noGrp="1"/>
          </p:cNvSpPr>
          <p:nvPr>
            <p:ph idx="1"/>
          </p:nvPr>
        </p:nvSpPr>
        <p:spPr>
          <a:xfrm>
            <a:off x="703385" y="1825624"/>
            <a:ext cx="11073283" cy="4856529"/>
          </a:xfrm>
        </p:spPr>
        <p:txBody>
          <a:bodyPr/>
          <a:lstStyle/>
          <a:p>
            <a:r>
              <a:rPr lang="en-US" dirty="0"/>
              <a:t>Present summary of main points on survey</a:t>
            </a:r>
          </a:p>
          <a:p>
            <a:pPr lvl="1"/>
            <a:r>
              <a:rPr lang="en-US" sz="2800" dirty="0"/>
              <a:t>Note: There were 287 responses. Of those, 15 had the same member number and 31 did not know their member number. </a:t>
            </a:r>
          </a:p>
          <a:p>
            <a:r>
              <a:rPr lang="en-US" dirty="0"/>
              <a:t>Discuss themes from members’ comments on survey</a:t>
            </a:r>
          </a:p>
          <a:p>
            <a:r>
              <a:rPr lang="en-US" dirty="0"/>
              <a:t>Present comments that appear based in misinformation, misconceptions, and miscommunications</a:t>
            </a:r>
          </a:p>
          <a:p>
            <a:r>
              <a:rPr lang="en-US" dirty="0"/>
              <a:t>Provide the Task Force’s recommendations to the Board</a:t>
            </a:r>
          </a:p>
          <a:p>
            <a:r>
              <a:rPr lang="en-US" dirty="0"/>
              <a:t>Open the floor for comments and questions</a:t>
            </a:r>
          </a:p>
          <a:p>
            <a:endParaRPr lang="en-US" dirty="0"/>
          </a:p>
        </p:txBody>
      </p:sp>
    </p:spTree>
    <p:extLst>
      <p:ext uri="{BB962C8B-B14F-4D97-AF65-F5344CB8AC3E}">
        <p14:creationId xmlns:p14="http://schemas.microsoft.com/office/powerpoint/2010/main" val="24554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F9FD-C0D6-BFD5-A6AB-324113BCACF6}"/>
              </a:ext>
            </a:extLst>
          </p:cNvPr>
          <p:cNvSpPr>
            <a:spLocks noGrp="1"/>
          </p:cNvSpPr>
          <p:nvPr>
            <p:ph type="title"/>
          </p:nvPr>
        </p:nvSpPr>
        <p:spPr>
          <a:xfrm>
            <a:off x="838200" y="327547"/>
            <a:ext cx="10515600" cy="1325563"/>
          </a:xfrm>
        </p:spPr>
        <p:txBody>
          <a:bodyPr/>
          <a:lstStyle/>
          <a:p>
            <a:r>
              <a:rPr lang="en-US" dirty="0"/>
              <a:t>Questioning the Current/Past Boards’ Work</a:t>
            </a:r>
          </a:p>
        </p:txBody>
      </p:sp>
      <p:sp>
        <p:nvSpPr>
          <p:cNvPr id="3" name="Content Placeholder 2">
            <a:extLst>
              <a:ext uri="{FF2B5EF4-FFF2-40B4-BE49-F238E27FC236}">
                <a16:creationId xmlns:a16="http://schemas.microsoft.com/office/drawing/2014/main" id="{49672FF5-1222-8013-35B0-A59201B75D74}"/>
              </a:ext>
            </a:extLst>
          </p:cNvPr>
          <p:cNvSpPr>
            <a:spLocks noGrp="1"/>
          </p:cNvSpPr>
          <p:nvPr>
            <p:ph idx="1"/>
          </p:nvPr>
        </p:nvSpPr>
        <p:spPr/>
        <p:txBody>
          <a:bodyPr>
            <a:normAutofit/>
          </a:bodyPr>
          <a:lstStyle/>
          <a:p>
            <a:pPr>
              <a:lnSpc>
                <a:spcPct val="115000"/>
              </a:lnSpc>
            </a:pPr>
            <a:r>
              <a:rPr lang="en-US" kern="100" dirty="0">
                <a:effectLst/>
                <a:ea typeface="Aptos" panose="020B0004020202020204" pitchFamily="34" charset="0"/>
                <a:cs typeface="Times New Roman" panose="02020603050405020304" pitchFamily="18" charset="0"/>
              </a:rPr>
              <a:t>YOU WASTE MONEY!</a:t>
            </a:r>
          </a:p>
          <a:p>
            <a:pPr>
              <a:lnSpc>
                <a:spcPct val="115000"/>
              </a:lnSpc>
            </a:pPr>
            <a:r>
              <a:rPr lang="en-US" kern="100" dirty="0">
                <a:effectLst/>
                <a:ea typeface="Aptos" panose="020B0004020202020204" pitchFamily="34" charset="0"/>
                <a:cs typeface="Times New Roman" panose="02020603050405020304" pitchFamily="18" charset="0"/>
              </a:rPr>
              <a:t>You are terrible with money and decision-making in general. </a:t>
            </a:r>
          </a:p>
          <a:p>
            <a:pPr>
              <a:lnSpc>
                <a:spcPct val="115000"/>
              </a:lnSpc>
            </a:pPr>
            <a:r>
              <a:rPr lang="en-US" kern="100" dirty="0">
                <a:effectLst/>
                <a:ea typeface="Aptos" panose="020B0004020202020204" pitchFamily="34" charset="0"/>
                <a:cs typeface="Times New Roman" panose="02020603050405020304" pitchFamily="18" charset="0"/>
              </a:rPr>
              <a:t>We don’t trust you to make decisions about our long-term assets. </a:t>
            </a:r>
          </a:p>
          <a:p>
            <a:pPr>
              <a:lnSpc>
                <a:spcPct val="115000"/>
              </a:lnSpc>
            </a:pPr>
            <a:r>
              <a:rPr lang="en-US" kern="100" dirty="0">
                <a:effectLst/>
                <a:ea typeface="Aptos" panose="020B0004020202020204" pitchFamily="34" charset="0"/>
                <a:cs typeface="Times New Roman" panose="02020603050405020304" pitchFamily="18" charset="0"/>
              </a:rPr>
              <a:t>You wasted too much money in the past time to STOP.</a:t>
            </a:r>
          </a:p>
          <a:p>
            <a:pPr>
              <a:lnSpc>
                <a:spcPct val="115000"/>
              </a:lnSpc>
            </a:pPr>
            <a:r>
              <a:rPr lang="en-US" kern="100" dirty="0">
                <a:ea typeface="Aptos" panose="020B0004020202020204" pitchFamily="34" charset="0"/>
                <a:cs typeface="Times New Roman" panose="02020603050405020304" pitchFamily="18" charset="0"/>
              </a:rPr>
              <a:t>Why wasn’t the clubhouse siding properly maintained?</a:t>
            </a:r>
            <a:endParaRPr lang="en-US" kern="100" dirty="0">
              <a:effectLst/>
              <a:ea typeface="Aptos" panose="020B0004020202020204" pitchFamily="34" charset="0"/>
              <a:cs typeface="Times New Roman" panose="02020603050405020304" pitchFamily="18" charset="0"/>
            </a:endParaRPr>
          </a:p>
          <a:p>
            <a:pPr>
              <a:lnSpc>
                <a:spcPct val="115000"/>
              </a:lnSpc>
              <a:spcAft>
                <a:spcPts val="800"/>
              </a:spcAft>
            </a:pPr>
            <a:r>
              <a:rPr lang="en-US" kern="0" spc="15" dirty="0">
                <a:solidFill>
                  <a:srgbClr val="202124"/>
                </a:solidFill>
                <a:effectLst/>
                <a:ea typeface="Times New Roman" panose="02020603050405020304" pitchFamily="18" charset="0"/>
                <a:cs typeface="Times New Roman" panose="02020603050405020304" pitchFamily="18" charset="0"/>
              </a:rPr>
              <a:t>The members of the past board of directors were responsible for this situation, let them alone pay to fix the financial problems.</a:t>
            </a:r>
            <a:endParaRPr lang="en-US"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1093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BDAD-3AF7-D760-774A-BDAD8A89D100}"/>
              </a:ext>
            </a:extLst>
          </p:cNvPr>
          <p:cNvSpPr>
            <a:spLocks noGrp="1"/>
          </p:cNvSpPr>
          <p:nvPr>
            <p:ph type="title"/>
          </p:nvPr>
        </p:nvSpPr>
        <p:spPr/>
        <p:txBody>
          <a:bodyPr/>
          <a:lstStyle/>
          <a:p>
            <a:r>
              <a:rPr lang="en-US" dirty="0"/>
              <a:t>Current Budget/Reserves Should Pay for Maintenance Costs</a:t>
            </a:r>
          </a:p>
        </p:txBody>
      </p:sp>
      <p:sp>
        <p:nvSpPr>
          <p:cNvPr id="3" name="Content Placeholder 2">
            <a:extLst>
              <a:ext uri="{FF2B5EF4-FFF2-40B4-BE49-F238E27FC236}">
                <a16:creationId xmlns:a16="http://schemas.microsoft.com/office/drawing/2014/main" id="{0811E51F-38C2-594D-0E84-AE82857DDF7B}"/>
              </a:ext>
            </a:extLst>
          </p:cNvPr>
          <p:cNvSpPr>
            <a:spLocks noGrp="1"/>
          </p:cNvSpPr>
          <p:nvPr>
            <p:ph idx="1"/>
          </p:nvPr>
        </p:nvSpPr>
        <p:spPr/>
        <p:txBody>
          <a:bodyPr>
            <a:normAutofit/>
          </a:bodyPr>
          <a:lstStyle/>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Readjust budget.</a:t>
            </a:r>
          </a:p>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Suggest a reduction in expenses rather than an increase in dues.</a:t>
            </a:r>
          </a:p>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The Board needs to priorities the projects and operate within the budget they have allocated to them by the members. </a:t>
            </a:r>
          </a:p>
          <a:p>
            <a:pPr>
              <a:lnSpc>
                <a:spcPct val="115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Save money. There are many things we can cut out of our frivolous spending. </a:t>
            </a:r>
          </a:p>
          <a:p>
            <a:endParaRPr lang="en-US" dirty="0"/>
          </a:p>
        </p:txBody>
      </p:sp>
    </p:spTree>
    <p:extLst>
      <p:ext uri="{BB962C8B-B14F-4D97-AF65-F5344CB8AC3E}">
        <p14:creationId xmlns:p14="http://schemas.microsoft.com/office/powerpoint/2010/main" val="8784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F258-5092-E93D-2B71-D41C54B482DF}"/>
              </a:ext>
            </a:extLst>
          </p:cNvPr>
          <p:cNvSpPr>
            <a:spLocks noGrp="1"/>
          </p:cNvSpPr>
          <p:nvPr>
            <p:ph type="title"/>
          </p:nvPr>
        </p:nvSpPr>
        <p:spPr/>
        <p:txBody>
          <a:bodyPr/>
          <a:lstStyle/>
          <a:p>
            <a:r>
              <a:rPr lang="en-US" dirty="0"/>
              <a:t>Quick Comment</a:t>
            </a:r>
          </a:p>
        </p:txBody>
      </p:sp>
      <p:sp>
        <p:nvSpPr>
          <p:cNvPr id="3" name="Content Placeholder 2">
            <a:extLst>
              <a:ext uri="{FF2B5EF4-FFF2-40B4-BE49-F238E27FC236}">
                <a16:creationId xmlns:a16="http://schemas.microsoft.com/office/drawing/2014/main" id="{194FCF67-21BF-D438-FB8E-90E157A778C6}"/>
              </a:ext>
            </a:extLst>
          </p:cNvPr>
          <p:cNvSpPr>
            <a:spLocks noGrp="1"/>
          </p:cNvSpPr>
          <p:nvPr>
            <p:ph idx="1"/>
          </p:nvPr>
        </p:nvSpPr>
        <p:spPr/>
        <p:txBody>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With a 10% budget cut ($29,405) to the current operating budget, dues would need to go up 4% each year for the next 8 years to ensure all scheduled maintenance work could be done. </a:t>
            </a:r>
          </a:p>
          <a:p>
            <a:endParaRPr lang="en-US" dirty="0"/>
          </a:p>
        </p:txBody>
      </p:sp>
    </p:spTree>
    <p:extLst>
      <p:ext uri="{BB962C8B-B14F-4D97-AF65-F5344CB8AC3E}">
        <p14:creationId xmlns:p14="http://schemas.microsoft.com/office/powerpoint/2010/main" val="3189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E03F7-9C05-34C4-4418-B2CD1E12CB69}"/>
              </a:ext>
            </a:extLst>
          </p:cNvPr>
          <p:cNvSpPr>
            <a:spLocks noGrp="1"/>
          </p:cNvSpPr>
          <p:nvPr>
            <p:ph type="ctrTitle"/>
          </p:nvPr>
        </p:nvSpPr>
        <p:spPr/>
        <p:txBody>
          <a:bodyPr>
            <a:normAutofit fontScale="90000"/>
          </a:bodyPr>
          <a:lstStyle/>
          <a:p>
            <a:r>
              <a:rPr lang="en-US" dirty="0"/>
              <a:t>Reasons for Not Supporting Dues Increase/Special Assessment</a:t>
            </a:r>
          </a:p>
        </p:txBody>
      </p:sp>
      <p:sp>
        <p:nvSpPr>
          <p:cNvPr id="5" name="Subtitle 4">
            <a:extLst>
              <a:ext uri="{FF2B5EF4-FFF2-40B4-BE49-F238E27FC236}">
                <a16:creationId xmlns:a16="http://schemas.microsoft.com/office/drawing/2014/main" id="{C642592F-5A6A-33F6-311A-A7B830C9FEEF}"/>
              </a:ext>
            </a:extLst>
          </p:cNvPr>
          <p:cNvSpPr>
            <a:spLocks noGrp="1"/>
          </p:cNvSpPr>
          <p:nvPr>
            <p:ph type="subTitle" idx="1"/>
          </p:nvPr>
        </p:nvSpPr>
        <p:spPr/>
        <p:txBody>
          <a:bodyPr/>
          <a:lstStyle/>
          <a:p>
            <a:endParaRPr lang="en-US"/>
          </a:p>
        </p:txBody>
      </p:sp>
      <p:sp>
        <p:nvSpPr>
          <p:cNvPr id="3" name="TextBox 2">
            <a:extLst>
              <a:ext uri="{FF2B5EF4-FFF2-40B4-BE49-F238E27FC236}">
                <a16:creationId xmlns:a16="http://schemas.microsoft.com/office/drawing/2014/main" id="{86E0F62B-58B7-3874-92A7-AE95035153D7}"/>
              </a:ext>
            </a:extLst>
          </p:cNvPr>
          <p:cNvSpPr txBox="1"/>
          <p:nvPr/>
        </p:nvSpPr>
        <p:spPr>
          <a:xfrm>
            <a:off x="2204580" y="5522694"/>
            <a:ext cx="8830849" cy="1077218"/>
          </a:xfrm>
          <a:prstGeom prst="rect">
            <a:avLst/>
          </a:prstGeom>
          <a:noFill/>
        </p:spPr>
        <p:txBody>
          <a:bodyPr wrap="square">
            <a:spAutoFit/>
          </a:bodyPr>
          <a:lstStyle/>
          <a:p>
            <a:r>
              <a:rPr lang="en-US" sz="3200" dirty="0"/>
              <a:t>Following points are direct member comments</a:t>
            </a:r>
          </a:p>
          <a:p>
            <a:r>
              <a:rPr lang="en-US" sz="3200" dirty="0"/>
              <a:t>“Quick Comments” are from the Task Force</a:t>
            </a:r>
          </a:p>
        </p:txBody>
      </p:sp>
    </p:spTree>
    <p:extLst>
      <p:ext uri="{BB962C8B-B14F-4D97-AF65-F5344CB8AC3E}">
        <p14:creationId xmlns:p14="http://schemas.microsoft.com/office/powerpoint/2010/main" val="641749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6C9D-8026-2E51-76E3-81624142BDC4}"/>
              </a:ext>
            </a:extLst>
          </p:cNvPr>
          <p:cNvSpPr>
            <a:spLocks noGrp="1"/>
          </p:cNvSpPr>
          <p:nvPr>
            <p:ph type="title"/>
          </p:nvPr>
        </p:nvSpPr>
        <p:spPr/>
        <p:txBody>
          <a:bodyPr/>
          <a:lstStyle/>
          <a:p>
            <a:r>
              <a:rPr lang="en-US" dirty="0"/>
              <a:t>Quality of Life/Inflation</a:t>
            </a:r>
          </a:p>
        </p:txBody>
      </p:sp>
      <p:sp>
        <p:nvSpPr>
          <p:cNvPr id="3" name="Content Placeholder 2">
            <a:extLst>
              <a:ext uri="{FF2B5EF4-FFF2-40B4-BE49-F238E27FC236}">
                <a16:creationId xmlns:a16="http://schemas.microsoft.com/office/drawing/2014/main" id="{5F82CBE5-5E66-FF02-A2BD-828FCAB3B950}"/>
              </a:ext>
            </a:extLst>
          </p:cNvPr>
          <p:cNvSpPr>
            <a:spLocks noGrp="1"/>
          </p:cNvSpPr>
          <p:nvPr>
            <p:ph idx="1"/>
          </p:nvPr>
        </p:nvSpPr>
        <p:spPr/>
        <p:txBody>
          <a:bodyPr>
            <a:normAutofit/>
          </a:bodyPr>
          <a:lstStyle/>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Many of us moved here to retire and relax not to have our HOA raised very year.</a:t>
            </a:r>
          </a:p>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Many of us did not retire from California and have much lower incomes and would like to maintain our lifestyle here.</a:t>
            </a:r>
          </a:p>
          <a:p>
            <a:pPr>
              <a:lnSpc>
                <a:spcPct val="115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Some of our full-time residents have low, </a:t>
            </a:r>
            <a:r>
              <a:rPr lang="en-US" u="sng" kern="100" dirty="0">
                <a:effectLst/>
                <a:latin typeface="Aptos" panose="020B0004020202020204" pitchFamily="34" charset="0"/>
                <a:ea typeface="Aptos" panose="020B0004020202020204" pitchFamily="34" charset="0"/>
                <a:cs typeface="Times New Roman" panose="02020603050405020304" pitchFamily="18" charset="0"/>
              </a:rPr>
              <a:t>fixed incomes</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On fixed income. Already struggling to keep up. </a:t>
            </a:r>
          </a:p>
          <a:p>
            <a:pPr>
              <a:lnSpc>
                <a:spcPct val="115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Wanna go to dinner.</a:t>
            </a:r>
          </a:p>
          <a:p>
            <a:pPr>
              <a:lnSpc>
                <a:spcPct val="115000"/>
              </a:lnSpc>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632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9E04C5-4C30-3A94-37A8-C546E31D7C2B}"/>
              </a:ext>
            </a:extLst>
          </p:cNvPr>
          <p:cNvSpPr>
            <a:spLocks noGrp="1"/>
          </p:cNvSpPr>
          <p:nvPr>
            <p:ph type="ctrTitle"/>
          </p:nvPr>
        </p:nvSpPr>
        <p:spPr/>
        <p:txBody>
          <a:bodyPr/>
          <a:lstStyle/>
          <a:p>
            <a:r>
              <a:rPr lang="en-US" dirty="0"/>
              <a:t>Solutions for Dealing with Maintenance Costs</a:t>
            </a:r>
          </a:p>
        </p:txBody>
      </p:sp>
      <p:sp>
        <p:nvSpPr>
          <p:cNvPr id="5" name="Subtitle 4">
            <a:extLst>
              <a:ext uri="{FF2B5EF4-FFF2-40B4-BE49-F238E27FC236}">
                <a16:creationId xmlns:a16="http://schemas.microsoft.com/office/drawing/2014/main" id="{2FC281B3-B0F2-362C-64FB-41E17EF8BF2F}"/>
              </a:ext>
            </a:extLst>
          </p:cNvPr>
          <p:cNvSpPr>
            <a:spLocks noGrp="1"/>
          </p:cNvSpPr>
          <p:nvPr>
            <p:ph type="subTitle" idx="1"/>
          </p:nvPr>
        </p:nvSpPr>
        <p:spPr/>
        <p:txBody>
          <a:bodyPr/>
          <a:lstStyle/>
          <a:p>
            <a:endParaRPr lang="en-US"/>
          </a:p>
        </p:txBody>
      </p:sp>
      <p:sp>
        <p:nvSpPr>
          <p:cNvPr id="3" name="TextBox 2">
            <a:extLst>
              <a:ext uri="{FF2B5EF4-FFF2-40B4-BE49-F238E27FC236}">
                <a16:creationId xmlns:a16="http://schemas.microsoft.com/office/drawing/2014/main" id="{D10C86D4-F11F-D510-6607-2160E8E6CBF7}"/>
              </a:ext>
            </a:extLst>
          </p:cNvPr>
          <p:cNvSpPr txBox="1"/>
          <p:nvPr/>
        </p:nvSpPr>
        <p:spPr>
          <a:xfrm>
            <a:off x="1866378" y="5564780"/>
            <a:ext cx="9582411" cy="1077218"/>
          </a:xfrm>
          <a:prstGeom prst="rect">
            <a:avLst/>
          </a:prstGeom>
          <a:noFill/>
        </p:spPr>
        <p:txBody>
          <a:bodyPr wrap="square">
            <a:spAutoFit/>
          </a:bodyPr>
          <a:lstStyle/>
          <a:p>
            <a:r>
              <a:rPr lang="en-US" sz="3200" dirty="0"/>
              <a:t>Following points are direct member comments</a:t>
            </a:r>
          </a:p>
          <a:p>
            <a:r>
              <a:rPr lang="en-US" sz="3200" dirty="0"/>
              <a:t>“Quick Comments” are from the Task Force</a:t>
            </a:r>
          </a:p>
        </p:txBody>
      </p:sp>
    </p:spTree>
    <p:extLst>
      <p:ext uri="{BB962C8B-B14F-4D97-AF65-F5344CB8AC3E}">
        <p14:creationId xmlns:p14="http://schemas.microsoft.com/office/powerpoint/2010/main" val="313208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AFF9-13ED-4348-D1C1-512857B78791}"/>
              </a:ext>
            </a:extLst>
          </p:cNvPr>
          <p:cNvSpPr>
            <a:spLocks noGrp="1"/>
          </p:cNvSpPr>
          <p:nvPr>
            <p:ph type="title"/>
          </p:nvPr>
        </p:nvSpPr>
        <p:spPr>
          <a:xfrm>
            <a:off x="750518" y="0"/>
            <a:ext cx="10515600" cy="1325563"/>
          </a:xfrm>
        </p:spPr>
        <p:txBody>
          <a:bodyPr/>
          <a:lstStyle/>
          <a:p>
            <a:r>
              <a:rPr lang="en-US" dirty="0"/>
              <a:t>Develop a Special Assessment</a:t>
            </a:r>
          </a:p>
        </p:txBody>
      </p:sp>
      <p:sp>
        <p:nvSpPr>
          <p:cNvPr id="3" name="Content Placeholder 2">
            <a:extLst>
              <a:ext uri="{FF2B5EF4-FFF2-40B4-BE49-F238E27FC236}">
                <a16:creationId xmlns:a16="http://schemas.microsoft.com/office/drawing/2014/main" id="{4ED89C84-E675-C8DA-702E-A4DC634E85CA}"/>
              </a:ext>
            </a:extLst>
          </p:cNvPr>
          <p:cNvSpPr>
            <a:spLocks noGrp="1"/>
          </p:cNvSpPr>
          <p:nvPr>
            <p:ph idx="1"/>
          </p:nvPr>
        </p:nvSpPr>
        <p:spPr>
          <a:xfrm>
            <a:off x="422031" y="1049011"/>
            <a:ext cx="11264753" cy="4351338"/>
          </a:xfrm>
        </p:spPr>
        <p:txBody>
          <a:bodyPr>
            <a:noAutofit/>
          </a:bodyPr>
          <a:lstStyle/>
          <a:p>
            <a:pPr>
              <a:lnSpc>
                <a:spcPct val="115000"/>
              </a:lnSpc>
            </a:pPr>
            <a:r>
              <a:rPr lang="en-US" sz="2400" kern="100" dirty="0">
                <a:effectLst/>
                <a:ea typeface="Aptos" panose="020B0004020202020204" pitchFamily="34" charset="0"/>
                <a:cs typeface="Times New Roman" panose="02020603050405020304" pitchFamily="18" charset="0"/>
              </a:rPr>
              <a:t>Issue a special levy over 5-10 years and have members vote on that. </a:t>
            </a:r>
          </a:p>
          <a:p>
            <a:pPr>
              <a:lnSpc>
                <a:spcPct val="115000"/>
              </a:lnSpc>
            </a:pPr>
            <a:r>
              <a:rPr lang="en-US" sz="2400" dirty="0">
                <a:effectLst/>
                <a:ea typeface="Aptos" panose="020B0004020202020204" pitchFamily="34" charset="0"/>
                <a:cs typeface="Times New Roman" panose="02020603050405020304" pitchFamily="18" charset="0"/>
              </a:rPr>
              <a:t>I think the special assessment option merits further investigation. Its use would have to be carefully limited to avoid abuse, but precisely crafted language which defines circumstances for its use might pass muster with the membership. </a:t>
            </a:r>
          </a:p>
          <a:p>
            <a:pPr>
              <a:lnSpc>
                <a:spcPct val="115000"/>
              </a:lnSpc>
            </a:pPr>
            <a:r>
              <a:rPr lang="en-US" sz="2400" kern="100" dirty="0">
                <a:effectLst/>
                <a:ea typeface="Aptos" panose="020B0004020202020204" pitchFamily="34" charset="0"/>
                <a:cs typeface="Times New Roman" panose="02020603050405020304" pitchFamily="18" charset="0"/>
              </a:rPr>
              <a:t>I prefer an “assessment” be levied over two or three years and leave the HOA guidelines as they are. </a:t>
            </a:r>
          </a:p>
          <a:p>
            <a:pPr>
              <a:lnSpc>
                <a:spcPct val="115000"/>
              </a:lnSpc>
            </a:pPr>
            <a:r>
              <a:rPr lang="en-US" sz="2400" kern="100" dirty="0">
                <a:effectLst/>
                <a:ea typeface="Aptos" panose="020B0004020202020204" pitchFamily="34" charset="0"/>
                <a:cs typeface="Times New Roman" panose="02020603050405020304" pitchFamily="18" charset="0"/>
              </a:rPr>
              <a:t>We would be open to a one time levy up to $100 at this time. </a:t>
            </a:r>
          </a:p>
          <a:p>
            <a:pPr>
              <a:lnSpc>
                <a:spcPct val="115000"/>
              </a:lnSpc>
            </a:pPr>
            <a:r>
              <a:rPr lang="en-US" sz="2400" kern="100" dirty="0">
                <a:effectLst/>
                <a:ea typeface="Aptos" panose="020B0004020202020204" pitchFamily="34" charset="0"/>
                <a:cs typeface="Times New Roman" panose="02020603050405020304" pitchFamily="18" charset="0"/>
              </a:rPr>
              <a:t>Why not go for an assessment, get the money do the repairs in a timely manner and be done with it? </a:t>
            </a:r>
          </a:p>
          <a:p>
            <a:pPr>
              <a:lnSpc>
                <a:spcPct val="115000"/>
              </a:lnSpc>
              <a:spcAft>
                <a:spcPts val="800"/>
              </a:spcAft>
            </a:pPr>
            <a:r>
              <a:rPr lang="en-US" sz="2400" kern="0" spc="15" dirty="0">
                <a:solidFill>
                  <a:srgbClr val="202124"/>
                </a:solidFill>
                <a:effectLst/>
                <a:ea typeface="Times New Roman" panose="02020603050405020304" pitchFamily="18" charset="0"/>
                <a:cs typeface="Times New Roman" panose="02020603050405020304" pitchFamily="18" charset="0"/>
              </a:rPr>
              <a:t>Why not consider an initial "catch-up" dues increase of $50 per year ($4 per month) with the stipulation that that money must be set aside and used only for capital projects?</a:t>
            </a:r>
            <a:endParaRPr lang="en-US" sz="2400" kern="100" dirty="0">
              <a:effectLst/>
              <a:ea typeface="Aptos" panose="020B00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18906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6F2-6E82-3A68-726B-43C03DB83BFF}"/>
              </a:ext>
            </a:extLst>
          </p:cNvPr>
          <p:cNvSpPr>
            <a:spLocks noGrp="1"/>
          </p:cNvSpPr>
          <p:nvPr>
            <p:ph type="title"/>
          </p:nvPr>
        </p:nvSpPr>
        <p:spPr/>
        <p:txBody>
          <a:bodyPr/>
          <a:lstStyle/>
          <a:p>
            <a:r>
              <a:rPr lang="en-US" dirty="0"/>
              <a:t>Stagger Projects</a:t>
            </a:r>
          </a:p>
        </p:txBody>
      </p:sp>
      <p:sp>
        <p:nvSpPr>
          <p:cNvPr id="3" name="Content Placeholder 2">
            <a:extLst>
              <a:ext uri="{FF2B5EF4-FFF2-40B4-BE49-F238E27FC236}">
                <a16:creationId xmlns:a16="http://schemas.microsoft.com/office/drawing/2014/main" id="{A9DDD4D4-B53A-E082-24F4-90C718BE856F}"/>
              </a:ext>
            </a:extLst>
          </p:cNvPr>
          <p:cNvSpPr>
            <a:spLocks noGrp="1"/>
          </p:cNvSpPr>
          <p:nvPr>
            <p:ph idx="1"/>
          </p:nvPr>
        </p:nvSpPr>
        <p:spPr/>
        <p:txBody>
          <a:bodyPr>
            <a:normAutofit/>
          </a:bodyPr>
          <a:lstStyle/>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Do projects incrementally. </a:t>
            </a:r>
          </a:p>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Everything does not need to be done at once. </a:t>
            </a:r>
          </a:p>
          <a:p>
            <a:pPr>
              <a:lnSpc>
                <a:spcPct val="115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Keep the $10 limit. Use the reserves to do 1-3 projects a year. What is within budget. Like we homeowners do. </a:t>
            </a:r>
          </a:p>
          <a:p>
            <a:endParaRPr lang="en-US" dirty="0"/>
          </a:p>
        </p:txBody>
      </p:sp>
    </p:spTree>
    <p:extLst>
      <p:ext uri="{BB962C8B-B14F-4D97-AF65-F5344CB8AC3E}">
        <p14:creationId xmlns:p14="http://schemas.microsoft.com/office/powerpoint/2010/main" val="2747447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5AE9-C3B8-81E6-B522-EEE42C7431C0}"/>
              </a:ext>
            </a:extLst>
          </p:cNvPr>
          <p:cNvSpPr>
            <a:spLocks noGrp="1"/>
          </p:cNvSpPr>
          <p:nvPr>
            <p:ph type="title"/>
          </p:nvPr>
        </p:nvSpPr>
        <p:spPr/>
        <p:txBody>
          <a:bodyPr/>
          <a:lstStyle/>
          <a:p>
            <a:r>
              <a:rPr lang="en-US" dirty="0"/>
              <a:t>Grants</a:t>
            </a:r>
          </a:p>
        </p:txBody>
      </p:sp>
      <p:sp>
        <p:nvSpPr>
          <p:cNvPr id="3" name="Content Placeholder 2">
            <a:extLst>
              <a:ext uri="{FF2B5EF4-FFF2-40B4-BE49-F238E27FC236}">
                <a16:creationId xmlns:a16="http://schemas.microsoft.com/office/drawing/2014/main" id="{9D960465-CED1-96F4-A3DF-F834A2ED33AA}"/>
              </a:ext>
            </a:extLst>
          </p:cNvPr>
          <p:cNvSpPr>
            <a:spLocks noGrp="1"/>
          </p:cNvSpPr>
          <p:nvPr>
            <p:ph idx="1"/>
          </p:nvPr>
        </p:nvSpPr>
        <p:spPr/>
        <p:txBody>
          <a:bodyPr>
            <a:normAutofit/>
          </a:bodyPr>
          <a:lstStyle/>
          <a:p>
            <a:r>
              <a:rPr lang="en-US" kern="0" dirty="0">
                <a:solidFill>
                  <a:srgbClr val="000000"/>
                </a:solidFill>
                <a:effectLst/>
                <a:ea typeface="Times New Roman" panose="02020603050405020304" pitchFamily="18" charset="0"/>
              </a:rPr>
              <a:t>Apply for grants</a:t>
            </a:r>
          </a:p>
          <a:p>
            <a:r>
              <a:rPr lang="en-US" kern="0" dirty="0">
                <a:effectLst/>
                <a:ea typeface="Times New Roman" panose="02020603050405020304" pitchFamily="18" charset="0"/>
              </a:rPr>
              <a:t>Is there any grant we could apply for since clubhouse is used for some community activities, and may serve as emergency shelter? </a:t>
            </a:r>
            <a:endParaRPr lang="en-US" kern="0" dirty="0">
              <a:solidFill>
                <a:srgbClr val="000000"/>
              </a:solidFill>
              <a:ea typeface="Times New Roman" panose="02020603050405020304" pitchFamily="18" charset="0"/>
            </a:endParaRPr>
          </a:p>
          <a:p>
            <a:r>
              <a:rPr lang="en-US" kern="0" dirty="0">
                <a:solidFill>
                  <a:srgbClr val="000000"/>
                </a:solidFill>
                <a:effectLst/>
                <a:ea typeface="Times New Roman" panose="02020603050405020304" pitchFamily="18" charset="0"/>
              </a:rPr>
              <a:t>As I am assuming (the clubhouse) is approaching 50 years of age and may actually be able to receive grants and support from the Oregon State Historic Preservation Office to help maintain it — although this comes with considerations - such as does the building still retain its original character etc.</a:t>
            </a:r>
            <a:endParaRPr lang="en-US" dirty="0"/>
          </a:p>
        </p:txBody>
      </p:sp>
    </p:spTree>
    <p:extLst>
      <p:ext uri="{BB962C8B-B14F-4D97-AF65-F5344CB8AC3E}">
        <p14:creationId xmlns:p14="http://schemas.microsoft.com/office/powerpoint/2010/main" val="1667211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F0A9-2E92-1B8B-3F10-2E9E3CFD256B}"/>
              </a:ext>
            </a:extLst>
          </p:cNvPr>
          <p:cNvSpPr>
            <a:spLocks noGrp="1"/>
          </p:cNvSpPr>
          <p:nvPr>
            <p:ph type="title"/>
          </p:nvPr>
        </p:nvSpPr>
        <p:spPr/>
        <p:txBody>
          <a:bodyPr/>
          <a:lstStyle/>
          <a:p>
            <a:r>
              <a:rPr lang="en-US" dirty="0"/>
              <a:t>Dissolve Bayshore</a:t>
            </a:r>
          </a:p>
        </p:txBody>
      </p:sp>
      <p:sp>
        <p:nvSpPr>
          <p:cNvPr id="3" name="Content Placeholder 2">
            <a:extLst>
              <a:ext uri="{FF2B5EF4-FFF2-40B4-BE49-F238E27FC236}">
                <a16:creationId xmlns:a16="http://schemas.microsoft.com/office/drawing/2014/main" id="{B1171FF4-1588-8260-504B-EF6F2EBD95A1}"/>
              </a:ext>
            </a:extLst>
          </p:cNvPr>
          <p:cNvSpPr>
            <a:spLocks noGrp="1"/>
          </p:cNvSpPr>
          <p:nvPr>
            <p:ph idx="1"/>
          </p:nvPr>
        </p:nvSpPr>
        <p:spPr/>
        <p:txBody>
          <a:bodyPr/>
          <a:lstStyle/>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Dissolve the HOA and liquidate its assets.</a:t>
            </a:r>
          </a:p>
          <a:p>
            <a:pPr>
              <a:lnSpc>
                <a:spcPct val="115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Is displacing the “HOA” an option? </a:t>
            </a:r>
          </a:p>
          <a:p>
            <a:pPr>
              <a:lnSpc>
                <a:spcPct val="115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Not sure if the HOA can be abolished with a majority vote. </a:t>
            </a:r>
          </a:p>
          <a:p>
            <a:endParaRPr lang="en-US" dirty="0"/>
          </a:p>
        </p:txBody>
      </p:sp>
    </p:spTree>
    <p:extLst>
      <p:ext uri="{BB962C8B-B14F-4D97-AF65-F5344CB8AC3E}">
        <p14:creationId xmlns:p14="http://schemas.microsoft.com/office/powerpoint/2010/main" val="153257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C7AE-A9DD-D233-D977-BCA12D129B7C}"/>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A065B785-B2EA-99B2-077D-83C8606DFBA4}"/>
              </a:ext>
            </a:extLst>
          </p:cNvPr>
          <p:cNvSpPr txBox="1"/>
          <p:nvPr/>
        </p:nvSpPr>
        <p:spPr>
          <a:xfrm>
            <a:off x="2868460" y="6274321"/>
            <a:ext cx="5849655" cy="461665"/>
          </a:xfrm>
          <a:prstGeom prst="rect">
            <a:avLst/>
          </a:prstGeom>
          <a:noFill/>
        </p:spPr>
        <p:txBody>
          <a:bodyPr wrap="square" rtlCol="0">
            <a:spAutoFit/>
          </a:bodyPr>
          <a:lstStyle/>
          <a:p>
            <a:r>
              <a:rPr lang="en-US" sz="2400" dirty="0"/>
              <a:t>60.6% chose some type of increase</a:t>
            </a:r>
          </a:p>
        </p:txBody>
      </p:sp>
      <p:pic>
        <p:nvPicPr>
          <p:cNvPr id="1028" name="Picture 4" descr="Forms response chart. Question title: Regarding an increase in dues, would you prefer to raise dues annually by a fixed dollar amount or a percentage increase?. Number of responses: 287 responses.">
            <a:extLst>
              <a:ext uri="{FF2B5EF4-FFF2-40B4-BE49-F238E27FC236}">
                <a16:creationId xmlns:a16="http://schemas.microsoft.com/office/drawing/2014/main" id="{294935D6-6C42-66A4-3D11-4C92A9F5B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2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C4F6-992E-2300-D0FF-789E15600F81}"/>
              </a:ext>
            </a:extLst>
          </p:cNvPr>
          <p:cNvSpPr>
            <a:spLocks noGrp="1"/>
          </p:cNvSpPr>
          <p:nvPr>
            <p:ph type="title"/>
          </p:nvPr>
        </p:nvSpPr>
        <p:spPr>
          <a:xfrm>
            <a:off x="838200" y="0"/>
            <a:ext cx="10515600" cy="1325563"/>
          </a:xfrm>
        </p:spPr>
        <p:txBody>
          <a:bodyPr/>
          <a:lstStyle/>
          <a:p>
            <a:r>
              <a:rPr lang="en-US" dirty="0"/>
              <a:t>Use Differential Dues Structure</a:t>
            </a:r>
          </a:p>
        </p:txBody>
      </p:sp>
      <p:sp>
        <p:nvSpPr>
          <p:cNvPr id="3" name="Content Placeholder 2">
            <a:extLst>
              <a:ext uri="{FF2B5EF4-FFF2-40B4-BE49-F238E27FC236}">
                <a16:creationId xmlns:a16="http://schemas.microsoft.com/office/drawing/2014/main" id="{8D5A53DE-8F7B-E666-211F-FF7ADF493567}"/>
              </a:ext>
            </a:extLst>
          </p:cNvPr>
          <p:cNvSpPr>
            <a:spLocks noGrp="1"/>
          </p:cNvSpPr>
          <p:nvPr>
            <p:ph idx="1"/>
          </p:nvPr>
        </p:nvSpPr>
        <p:spPr>
          <a:xfrm>
            <a:off x="308225" y="662781"/>
            <a:ext cx="11486507" cy="4932720"/>
          </a:xfrm>
        </p:spPr>
        <p:txBody>
          <a:bodyPr>
            <a:noAutofit/>
          </a:bodyPr>
          <a:lstStyle/>
          <a:p>
            <a:pPr>
              <a:lnSpc>
                <a:spcPts val="1500"/>
              </a:lnSpc>
            </a:pPr>
            <a:endParaRPr lang="en-US" sz="2200" kern="0" spc="15" dirty="0">
              <a:solidFill>
                <a:srgbClr val="202124"/>
              </a:solidFill>
              <a:effectLst/>
              <a:ea typeface="Times New Roman" panose="020206030504050203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2200" kern="100" dirty="0">
                <a:effectLst/>
                <a:ea typeface="Aptos" panose="020B0004020202020204" pitchFamily="34" charset="0"/>
                <a:cs typeface="Times New Roman" panose="02020603050405020304" pitchFamily="18" charset="0"/>
              </a:rPr>
              <a:t>Since Short Term Rental properties are businesses that are income generating and are different from owner occupied homes, they should pay an additional (Business) Association fee. It would be the cost of doing business here. I recommend a 50% increase for all STRs.</a:t>
            </a:r>
          </a:p>
          <a:p>
            <a:pPr marL="342900" marR="0" lvl="0" indent="-342900">
              <a:lnSpc>
                <a:spcPct val="115000"/>
              </a:lnSpc>
              <a:buFont typeface="Symbol" panose="05050102010706020507" pitchFamily="18" charset="2"/>
              <a:buChar char=""/>
            </a:pPr>
            <a:r>
              <a:rPr lang="en-US" sz="2200" kern="100" dirty="0">
                <a:effectLst/>
                <a:ea typeface="Aptos" panose="020B0004020202020204" pitchFamily="34" charset="0"/>
                <a:cs typeface="Times New Roman" panose="02020603050405020304" pitchFamily="18" charset="0"/>
              </a:rPr>
              <a:t>Most residences in Division 1 by the motel are not as expensive as the newer residences currently being built. It’s not equitable to raise their dues. </a:t>
            </a:r>
          </a:p>
          <a:p>
            <a:pPr marL="342900" marR="0" lvl="0" indent="-342900">
              <a:lnSpc>
                <a:spcPct val="115000"/>
              </a:lnSpc>
              <a:spcAft>
                <a:spcPts val="800"/>
              </a:spcAft>
              <a:buFont typeface="Symbol" panose="05050102010706020507" pitchFamily="18" charset="2"/>
              <a:buChar char=""/>
            </a:pPr>
            <a:r>
              <a:rPr lang="en-US" sz="2200" kern="100" dirty="0">
                <a:effectLst/>
                <a:ea typeface="Aptos" panose="020B0004020202020204" pitchFamily="34" charset="0"/>
                <a:cs typeface="Times New Roman" panose="02020603050405020304" pitchFamily="18" charset="0"/>
              </a:rPr>
              <a:t>Request or require money from individuals based on their income value and/or household income. </a:t>
            </a:r>
          </a:p>
          <a:p>
            <a:pPr marL="342900" marR="0" lvl="0" indent="-342900">
              <a:lnSpc>
                <a:spcPct val="115000"/>
              </a:lnSpc>
              <a:spcAft>
                <a:spcPts val="800"/>
              </a:spcAft>
              <a:buFont typeface="Symbol" panose="05050102010706020507" pitchFamily="18" charset="2"/>
              <a:buChar char=""/>
            </a:pPr>
            <a:r>
              <a:rPr lang="en-US" sz="2200" dirty="0">
                <a:effectLst/>
                <a:ea typeface="Aptos" panose="020B0004020202020204" pitchFamily="34" charset="0"/>
                <a:cs typeface="Times New Roman" panose="02020603050405020304" pitchFamily="18" charset="0"/>
              </a:rPr>
              <a:t>Our community is roughly divided into three different groups: full time residents, second-homers, and commercial operations. Perhaps we should consider three different membership rates, based on these categories. </a:t>
            </a:r>
          </a:p>
          <a:p>
            <a:pPr marL="342900" marR="0" lvl="0" indent="-342900">
              <a:lnSpc>
                <a:spcPct val="115000"/>
              </a:lnSpc>
              <a:spcAft>
                <a:spcPts val="800"/>
              </a:spcAft>
              <a:buFont typeface="Symbol" panose="05050102010706020507" pitchFamily="18" charset="2"/>
              <a:buChar char=""/>
            </a:pPr>
            <a:r>
              <a:rPr lang="en-US" sz="2200" kern="0" dirty="0">
                <a:effectLst/>
                <a:ea typeface="Times New Roman" panose="02020603050405020304" pitchFamily="18" charset="0"/>
              </a:rPr>
              <a:t>What if a discount were given to full time residents? And a higher rate assigned properties occupied part time or used as rental property or Airbnb? </a:t>
            </a:r>
            <a:endParaRPr lang="en-US" sz="2200" kern="100" dirty="0">
              <a:effectLst/>
              <a:ea typeface="Aptos" panose="020B0004020202020204" pitchFamily="34" charset="0"/>
              <a:cs typeface="Times New Roman" panose="02020603050405020304" pitchFamily="18" charset="0"/>
            </a:endParaRPr>
          </a:p>
          <a:p>
            <a:pPr>
              <a:lnSpc>
                <a:spcPct val="115000"/>
              </a:lnSpc>
              <a:spcAft>
                <a:spcPts val="800"/>
              </a:spcAft>
            </a:pPr>
            <a:endParaRPr lang="en-US" sz="2200" kern="100" dirty="0">
              <a:effectLst/>
              <a:ea typeface="Aptos" panose="020B00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1789405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192E-CBE3-170D-547B-C0415A2892DF}"/>
              </a:ext>
            </a:extLst>
          </p:cNvPr>
          <p:cNvSpPr>
            <a:spLocks noGrp="1"/>
          </p:cNvSpPr>
          <p:nvPr>
            <p:ph type="title"/>
          </p:nvPr>
        </p:nvSpPr>
        <p:spPr>
          <a:xfrm>
            <a:off x="838200" y="0"/>
            <a:ext cx="10515600" cy="900004"/>
          </a:xfrm>
        </p:spPr>
        <p:txBody>
          <a:bodyPr/>
          <a:lstStyle/>
          <a:p>
            <a:r>
              <a:rPr lang="en-US" dirty="0"/>
              <a:t>Quick Comments</a:t>
            </a:r>
          </a:p>
        </p:txBody>
      </p:sp>
      <p:sp>
        <p:nvSpPr>
          <p:cNvPr id="3" name="Content Placeholder 2">
            <a:extLst>
              <a:ext uri="{FF2B5EF4-FFF2-40B4-BE49-F238E27FC236}">
                <a16:creationId xmlns:a16="http://schemas.microsoft.com/office/drawing/2014/main" id="{43FBEC42-B4B2-71D3-1774-7A94EA4605C0}"/>
              </a:ext>
            </a:extLst>
          </p:cNvPr>
          <p:cNvSpPr>
            <a:spLocks noGrp="1"/>
          </p:cNvSpPr>
          <p:nvPr>
            <p:ph idx="1"/>
          </p:nvPr>
        </p:nvSpPr>
        <p:spPr>
          <a:xfrm>
            <a:off x="838200" y="989556"/>
            <a:ext cx="11023948" cy="5868444"/>
          </a:xfrm>
        </p:spPr>
        <p:txBody>
          <a:bodyPr>
            <a:normAutofit/>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A special assessment strategy will require 2/3rds of members’ votes. </a:t>
            </a:r>
          </a:p>
          <a:p>
            <a:r>
              <a:rPr lang="en-US" kern="100" dirty="0">
                <a:latin typeface="Aptos" panose="020B0004020202020204" pitchFamily="34" charset="0"/>
                <a:ea typeface="Aptos" panose="020B0004020202020204" pitchFamily="34" charset="0"/>
                <a:cs typeface="Times New Roman" panose="02020603050405020304" pitchFamily="18" charset="0"/>
              </a:rPr>
              <a:t>Bayshore’s 30-year maintenance plan includes staggering projects. </a:t>
            </a:r>
          </a:p>
          <a:p>
            <a:r>
              <a:rPr lang="en-US" kern="100" dirty="0">
                <a:latin typeface="Aptos" panose="020B0004020202020204" pitchFamily="34" charset="0"/>
                <a:ea typeface="Aptos" panose="020B0004020202020204" pitchFamily="34" charset="0"/>
                <a:cs typeface="Times New Roman" panose="02020603050405020304" pitchFamily="18" charset="0"/>
              </a:rPr>
              <a:t>With no HOA, neighbors can:</a:t>
            </a:r>
          </a:p>
          <a:p>
            <a:pPr lvl="1"/>
            <a:r>
              <a:rPr lang="en-US" sz="2800" kern="100" dirty="0">
                <a:effectLst/>
                <a:latin typeface="Aptos" panose="020B0004020202020204" pitchFamily="34" charset="0"/>
                <a:ea typeface="Aptos" panose="020B0004020202020204" pitchFamily="34" charset="0"/>
                <a:cs typeface="Times New Roman" panose="02020603050405020304" pitchFamily="18" charset="0"/>
              </a:rPr>
              <a:t>Grow their trees, and build fences, as high as they wish,</a:t>
            </a:r>
          </a:p>
          <a:p>
            <a:pPr lvl="1"/>
            <a:r>
              <a:rPr lang="en-US" sz="2800" kern="100" dirty="0">
                <a:latin typeface="Aptos" panose="020B0004020202020204" pitchFamily="34" charset="0"/>
                <a:ea typeface="Aptos" panose="020B0004020202020204" pitchFamily="34" charset="0"/>
                <a:cs typeface="Times New Roman" panose="02020603050405020304" pitchFamily="18" charset="0"/>
              </a:rPr>
              <a:t>Use burn barrels in their yards,</a:t>
            </a:r>
          </a:p>
          <a:p>
            <a:pPr lvl="1"/>
            <a:r>
              <a:rPr lang="en-US" sz="2800" kern="100" dirty="0">
                <a:latin typeface="Aptos" panose="020B0004020202020204" pitchFamily="34" charset="0"/>
                <a:ea typeface="Aptos" panose="020B0004020202020204" pitchFamily="34" charset="0"/>
                <a:cs typeface="Times New Roman" panose="02020603050405020304" pitchFamily="18" charset="0"/>
              </a:rPr>
              <a:t>Have noxious plants in their yards,</a:t>
            </a:r>
          </a:p>
          <a:p>
            <a:pPr lvl="1"/>
            <a:r>
              <a:rPr lang="en-US" sz="2800" kern="100" dirty="0">
                <a:latin typeface="Aptos" panose="020B0004020202020204" pitchFamily="34" charset="0"/>
                <a:ea typeface="Aptos" panose="020B0004020202020204" pitchFamily="34" charset="0"/>
                <a:cs typeface="Times New Roman" panose="02020603050405020304" pitchFamily="18" charset="0"/>
              </a:rPr>
              <a:t>Let their pets roam neighborhoods,</a:t>
            </a:r>
          </a:p>
          <a:p>
            <a:pPr lvl="1"/>
            <a:r>
              <a:rPr lang="en-US" sz="2800" kern="100" dirty="0">
                <a:latin typeface="Aptos" panose="020B0004020202020204" pitchFamily="34" charset="0"/>
                <a:ea typeface="Aptos" panose="020B0004020202020204" pitchFamily="34" charset="0"/>
                <a:cs typeface="Times New Roman" panose="02020603050405020304" pitchFamily="18" charset="0"/>
              </a:rPr>
              <a:t>Park boats of any size and/or RVs in their yards, and</a:t>
            </a:r>
          </a:p>
          <a:p>
            <a:pPr lvl="1"/>
            <a:r>
              <a:rPr lang="en-US" sz="2800" kern="100" dirty="0">
                <a:latin typeface="Aptos" panose="020B0004020202020204" pitchFamily="34" charset="0"/>
                <a:ea typeface="Aptos" panose="020B0004020202020204" pitchFamily="34" charset="0"/>
                <a:cs typeface="Times New Roman" panose="02020603050405020304" pitchFamily="18" charset="0"/>
              </a:rPr>
              <a:t>Build houses/second stories to any height they wish.</a:t>
            </a:r>
          </a:p>
          <a:p>
            <a:r>
              <a:rPr lang="en-US" kern="100" dirty="0">
                <a:latin typeface="Aptos" panose="020B0004020202020204" pitchFamily="34" charset="0"/>
                <a:ea typeface="Aptos" panose="020B0004020202020204" pitchFamily="34" charset="0"/>
                <a:cs typeface="Times New Roman" panose="02020603050405020304" pitchFamily="18" charset="0"/>
              </a:rPr>
              <a:t>With no HOA, beach accesses will not be maintained.</a:t>
            </a:r>
          </a:p>
          <a:p>
            <a:pPr lvl="1"/>
            <a:endParaRPr lang="en-US" kern="100" dirty="0">
              <a:latin typeface="Aptos" panose="020B0004020202020204" pitchFamily="34" charset="0"/>
              <a:ea typeface="Aptos" panose="020B0004020202020204" pitchFamily="34" charset="0"/>
              <a:cs typeface="Times New Roman" panose="02020603050405020304" pitchFamily="18" charset="0"/>
            </a:endParaRPr>
          </a:p>
          <a:p>
            <a:pPr lvl="1"/>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509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57F8-570A-2A83-E6EA-803E8C55BFFA}"/>
              </a:ext>
            </a:extLst>
          </p:cNvPr>
          <p:cNvSpPr>
            <a:spLocks noGrp="1"/>
          </p:cNvSpPr>
          <p:nvPr>
            <p:ph type="ctrTitle"/>
          </p:nvPr>
        </p:nvSpPr>
        <p:spPr/>
        <p:txBody>
          <a:bodyPr/>
          <a:lstStyle/>
          <a:p>
            <a:r>
              <a:rPr lang="en-US" dirty="0"/>
              <a:t>ADA Concerns</a:t>
            </a:r>
          </a:p>
        </p:txBody>
      </p:sp>
      <p:sp>
        <p:nvSpPr>
          <p:cNvPr id="4" name="Subtitle 3">
            <a:extLst>
              <a:ext uri="{FF2B5EF4-FFF2-40B4-BE49-F238E27FC236}">
                <a16:creationId xmlns:a16="http://schemas.microsoft.com/office/drawing/2014/main" id="{13659A54-6ABB-5F49-FB34-B706798577C0}"/>
              </a:ext>
            </a:extLst>
          </p:cNvPr>
          <p:cNvSpPr>
            <a:spLocks noGrp="1"/>
          </p:cNvSpPr>
          <p:nvPr>
            <p:ph type="subTitle" idx="1"/>
          </p:nvPr>
        </p:nvSpPr>
        <p:spPr/>
        <p:txBody>
          <a:bodyPr/>
          <a:lstStyle/>
          <a:p>
            <a:r>
              <a:rPr lang="en-US" dirty="0"/>
              <a:t>Comments on ADA/Accessibility</a:t>
            </a:r>
          </a:p>
        </p:txBody>
      </p:sp>
      <p:sp>
        <p:nvSpPr>
          <p:cNvPr id="5" name="TextBox 4">
            <a:extLst>
              <a:ext uri="{FF2B5EF4-FFF2-40B4-BE49-F238E27FC236}">
                <a16:creationId xmlns:a16="http://schemas.microsoft.com/office/drawing/2014/main" id="{67CC1291-4A51-8631-0E29-0E17A3D9BE47}"/>
              </a:ext>
            </a:extLst>
          </p:cNvPr>
          <p:cNvSpPr txBox="1"/>
          <p:nvPr/>
        </p:nvSpPr>
        <p:spPr>
          <a:xfrm>
            <a:off x="2442574" y="5460064"/>
            <a:ext cx="8455069" cy="1077218"/>
          </a:xfrm>
          <a:prstGeom prst="rect">
            <a:avLst/>
          </a:prstGeom>
          <a:noFill/>
        </p:spPr>
        <p:txBody>
          <a:bodyPr wrap="square">
            <a:spAutoFit/>
          </a:bodyPr>
          <a:lstStyle/>
          <a:p>
            <a:r>
              <a:rPr lang="en-US" sz="3200" dirty="0"/>
              <a:t>Following points are direct member comments</a:t>
            </a:r>
          </a:p>
          <a:p>
            <a:r>
              <a:rPr lang="en-US" sz="3200" dirty="0"/>
              <a:t>“Quick Comments” are from the Task Force</a:t>
            </a:r>
          </a:p>
        </p:txBody>
      </p:sp>
    </p:spTree>
    <p:extLst>
      <p:ext uri="{BB962C8B-B14F-4D97-AF65-F5344CB8AC3E}">
        <p14:creationId xmlns:p14="http://schemas.microsoft.com/office/powerpoint/2010/main" val="423613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B0A6-768F-9373-53ED-6E112615149F}"/>
              </a:ext>
            </a:extLst>
          </p:cNvPr>
          <p:cNvSpPr>
            <a:spLocks noGrp="1"/>
          </p:cNvSpPr>
          <p:nvPr>
            <p:ph type="title"/>
          </p:nvPr>
        </p:nvSpPr>
        <p:spPr>
          <a:xfrm>
            <a:off x="836112" y="-187890"/>
            <a:ext cx="10515600" cy="1325563"/>
          </a:xfrm>
        </p:spPr>
        <p:txBody>
          <a:bodyPr/>
          <a:lstStyle/>
          <a:p>
            <a:r>
              <a:rPr lang="en-US" dirty="0"/>
              <a:t>ADA Concerns/Comments on Accessibility</a:t>
            </a:r>
          </a:p>
        </p:txBody>
      </p:sp>
      <p:sp>
        <p:nvSpPr>
          <p:cNvPr id="3" name="Content Placeholder 2">
            <a:extLst>
              <a:ext uri="{FF2B5EF4-FFF2-40B4-BE49-F238E27FC236}">
                <a16:creationId xmlns:a16="http://schemas.microsoft.com/office/drawing/2014/main" id="{B28626C1-300A-BE33-1679-E78CCDE10ED3}"/>
              </a:ext>
            </a:extLst>
          </p:cNvPr>
          <p:cNvSpPr>
            <a:spLocks noGrp="1"/>
          </p:cNvSpPr>
          <p:nvPr>
            <p:ph idx="1"/>
          </p:nvPr>
        </p:nvSpPr>
        <p:spPr>
          <a:xfrm>
            <a:off x="338202" y="823586"/>
            <a:ext cx="11511419" cy="5210828"/>
          </a:xfrm>
        </p:spPr>
        <p:txBody>
          <a:bodyPr>
            <a:noAutofit/>
          </a:bodyPr>
          <a:lstStyle/>
          <a:p>
            <a:pPr>
              <a:lnSpc>
                <a:spcPct val="115000"/>
              </a:lnSpc>
            </a:pPr>
            <a:r>
              <a:rPr lang="en-US" sz="2300" kern="100" dirty="0">
                <a:effectLst/>
                <a:ea typeface="Aptos" panose="020B0004020202020204" pitchFamily="34" charset="0"/>
                <a:cs typeface="Times New Roman" panose="02020603050405020304" pitchFamily="18" charset="0"/>
              </a:rPr>
              <a:t>We do not need a complete change to the lady's bathroom since a handicap portable can be placed in the pool area. </a:t>
            </a:r>
          </a:p>
          <a:p>
            <a:pPr>
              <a:lnSpc>
                <a:spcPct val="115000"/>
              </a:lnSpc>
            </a:pPr>
            <a:r>
              <a:rPr lang="en-US" sz="2300" kern="100" dirty="0">
                <a:effectLst/>
                <a:ea typeface="Aptos" panose="020B0004020202020204" pitchFamily="34" charset="0"/>
                <a:cs typeface="Times New Roman" panose="02020603050405020304" pitchFamily="18" charset="0"/>
              </a:rPr>
              <a:t>No need to waste thousands on a full plan for the clubhouse to make it ADA compliant that will be outdated in two years. </a:t>
            </a:r>
          </a:p>
          <a:p>
            <a:pPr>
              <a:lnSpc>
                <a:spcPct val="115000"/>
              </a:lnSpc>
            </a:pPr>
            <a:r>
              <a:rPr lang="en-US" sz="2300" kern="100" dirty="0">
                <a:effectLst/>
                <a:ea typeface="Aptos" panose="020B0004020202020204" pitchFamily="34" charset="0"/>
                <a:cs typeface="Times New Roman" panose="02020603050405020304" pitchFamily="18" charset="0"/>
              </a:rPr>
              <a:t>I believe the repairs are being inflated and bring the bathrooms up to ADA compliance is something we should not do.</a:t>
            </a:r>
          </a:p>
          <a:p>
            <a:pPr>
              <a:lnSpc>
                <a:spcPct val="115000"/>
              </a:lnSpc>
            </a:pPr>
            <a:r>
              <a:rPr lang="en-US" sz="2300" kern="0" dirty="0">
                <a:solidFill>
                  <a:srgbClr val="000000"/>
                </a:solidFill>
                <a:effectLst/>
                <a:ea typeface="Times New Roman" panose="02020603050405020304" pitchFamily="18" charset="0"/>
              </a:rPr>
              <a:t>Stop representing that you must make FHA improvements as a mandate. This is only true if you are opening facility to people other than members and this practice can be stopped. </a:t>
            </a:r>
          </a:p>
          <a:p>
            <a:pPr>
              <a:lnSpc>
                <a:spcPct val="115000"/>
              </a:lnSpc>
            </a:pPr>
            <a:r>
              <a:rPr lang="en-US" sz="2300" dirty="0">
                <a:effectLst/>
                <a:ea typeface="Aptos" panose="020B0004020202020204" pitchFamily="34" charset="0"/>
                <a:cs typeface="Times New Roman" panose="02020603050405020304" pitchFamily="18" charset="0"/>
              </a:rPr>
              <a:t>We are not subject to ADA rules, so quit trying to spend obscene amounts of money on it.</a:t>
            </a:r>
          </a:p>
          <a:p>
            <a:pPr>
              <a:lnSpc>
                <a:spcPct val="115000"/>
              </a:lnSpc>
            </a:pPr>
            <a:r>
              <a:rPr lang="en-US" sz="2300" kern="0" dirty="0">
                <a:solidFill>
                  <a:srgbClr val="000000"/>
                </a:solidFill>
                <a:effectLst/>
                <a:ea typeface="Times New Roman" panose="02020603050405020304" pitchFamily="18" charset="0"/>
              </a:rPr>
              <a:t>I believe the repairs are being inflated and bring the bathrooms up to ADA compliance is something we should not do</a:t>
            </a:r>
            <a:endParaRPr lang="en-US" sz="2300" dirty="0">
              <a:effectLst/>
              <a:ea typeface="Aptos" panose="020B0004020202020204" pitchFamily="34" charset="0"/>
              <a:cs typeface="Times New Roman" panose="02020603050405020304" pitchFamily="18" charset="0"/>
            </a:endParaRPr>
          </a:p>
          <a:p>
            <a:pPr>
              <a:lnSpc>
                <a:spcPct val="115000"/>
              </a:lnSpc>
            </a:pPr>
            <a:endParaRPr lang="en-US" sz="2300" kern="100" dirty="0">
              <a:ea typeface="Aptos" panose="020B0004020202020204" pitchFamily="34" charset="0"/>
              <a:cs typeface="Times New Roman" panose="02020603050405020304" pitchFamily="18" charset="0"/>
            </a:endParaRPr>
          </a:p>
          <a:p>
            <a:pPr>
              <a:lnSpc>
                <a:spcPct val="115000"/>
              </a:lnSpc>
            </a:pPr>
            <a:endParaRPr lang="en-US" sz="2300" kern="100" dirty="0">
              <a:effectLst/>
              <a:ea typeface="Aptos" panose="020B0004020202020204" pitchFamily="34" charset="0"/>
              <a:cs typeface="Times New Roman" panose="02020603050405020304" pitchFamily="18" charset="0"/>
            </a:endParaRPr>
          </a:p>
          <a:p>
            <a:pPr>
              <a:lnSpc>
                <a:spcPct val="115000"/>
              </a:lnSpc>
            </a:pPr>
            <a:endParaRPr lang="en-US" sz="2300" kern="100" dirty="0">
              <a:effectLst/>
              <a:ea typeface="Aptos" panose="020B0004020202020204" pitchFamily="34" charset="0"/>
              <a:cs typeface="Times New Roman" panose="02020603050405020304" pitchFamily="18" charset="0"/>
            </a:endParaRPr>
          </a:p>
          <a:p>
            <a:endParaRPr lang="en-US" sz="2300" dirty="0"/>
          </a:p>
        </p:txBody>
      </p:sp>
    </p:spTree>
    <p:extLst>
      <p:ext uri="{BB962C8B-B14F-4D97-AF65-F5344CB8AC3E}">
        <p14:creationId xmlns:p14="http://schemas.microsoft.com/office/powerpoint/2010/main" val="145537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F3D7-2283-CF12-F1A0-F8FAAF28A7E3}"/>
              </a:ext>
            </a:extLst>
          </p:cNvPr>
          <p:cNvSpPr>
            <a:spLocks noGrp="1"/>
          </p:cNvSpPr>
          <p:nvPr>
            <p:ph type="title"/>
          </p:nvPr>
        </p:nvSpPr>
        <p:spPr>
          <a:xfrm>
            <a:off x="838200" y="152183"/>
            <a:ext cx="10515600" cy="787270"/>
          </a:xfrm>
        </p:spPr>
        <p:txBody>
          <a:bodyPr/>
          <a:lstStyle/>
          <a:p>
            <a:r>
              <a:rPr lang="en-US" dirty="0"/>
              <a:t>Quick Comments: Crucial ADA points</a:t>
            </a:r>
          </a:p>
        </p:txBody>
      </p:sp>
      <p:sp>
        <p:nvSpPr>
          <p:cNvPr id="3" name="Content Placeholder 2">
            <a:extLst>
              <a:ext uri="{FF2B5EF4-FFF2-40B4-BE49-F238E27FC236}">
                <a16:creationId xmlns:a16="http://schemas.microsoft.com/office/drawing/2014/main" id="{9D21F509-7EDC-A9A9-4719-07C6B2D8F06A}"/>
              </a:ext>
            </a:extLst>
          </p:cNvPr>
          <p:cNvSpPr>
            <a:spLocks noGrp="1"/>
          </p:cNvSpPr>
          <p:nvPr>
            <p:ph idx="1"/>
          </p:nvPr>
        </p:nvSpPr>
        <p:spPr>
          <a:xfrm>
            <a:off x="388706" y="939453"/>
            <a:ext cx="11414588" cy="5237510"/>
          </a:xfrm>
        </p:spPr>
        <p:txBody>
          <a:bodyPr>
            <a:noAutofit/>
          </a:bodyPr>
          <a:lstStyle/>
          <a:p>
            <a:pPr>
              <a:lnSpc>
                <a:spcPct val="115000"/>
              </a:lnSpc>
              <a:spcAft>
                <a:spcPts val="800"/>
              </a:spcAft>
            </a:pPr>
            <a:r>
              <a:rPr lang="en-US" sz="2400" kern="100" dirty="0">
                <a:effectLst/>
                <a:ea typeface="Aptos" panose="020B0004020202020204" pitchFamily="34" charset="0"/>
                <a:cs typeface="Times New Roman" panose="02020603050405020304" pitchFamily="18" charset="0"/>
              </a:rPr>
              <a:t>ADA was developed in 1990 (President George H.W. Bush) and was last updated 11 years ago.</a:t>
            </a:r>
          </a:p>
          <a:p>
            <a:pPr>
              <a:lnSpc>
                <a:spcPct val="115000"/>
              </a:lnSpc>
              <a:spcAft>
                <a:spcPts val="800"/>
              </a:spcAft>
            </a:pPr>
            <a:r>
              <a:rPr lang="en-US" sz="2400" kern="100" dirty="0">
                <a:effectLst/>
                <a:ea typeface="Aptos" panose="020B0004020202020204" pitchFamily="34" charset="0"/>
                <a:cs typeface="Times New Roman" panose="02020603050405020304" pitchFamily="18" charset="0"/>
              </a:rPr>
              <a:t>The Clubhouse is open to members and non-members, which means Bayshore needs to think about ADA and Fair Housing (FHA) issues. </a:t>
            </a:r>
          </a:p>
          <a:p>
            <a:r>
              <a:rPr lang="en-US" sz="2400" dirty="0"/>
              <a:t>Bayshore falls under ADA guidelines (Sec. 12181) because it is open to the public (more on being open to the public later).</a:t>
            </a:r>
          </a:p>
          <a:p>
            <a:r>
              <a:rPr lang="en-US" sz="2400" dirty="0"/>
              <a:t>Bayshore must ensure all individuals have full and equal access to its facilities (Sec. 12182). </a:t>
            </a:r>
          </a:p>
          <a:p>
            <a:r>
              <a:rPr lang="en-US" sz="2400" dirty="0"/>
              <a:t>Could Bayshore be sued for non-ADA compliance? Yes.</a:t>
            </a:r>
          </a:p>
          <a:p>
            <a:r>
              <a:rPr lang="en-US" sz="2400" dirty="0"/>
              <a:t>Costs associated with a lawsuit:</a:t>
            </a:r>
          </a:p>
          <a:p>
            <a:pPr lvl="1"/>
            <a:r>
              <a:rPr lang="en-US" dirty="0"/>
              <a:t>Potential compensatory damages: $50-$300K</a:t>
            </a:r>
          </a:p>
          <a:p>
            <a:pPr lvl="1"/>
            <a:r>
              <a:rPr lang="en-US" dirty="0"/>
              <a:t>Potential first violation penalty: $75K</a:t>
            </a:r>
          </a:p>
          <a:p>
            <a:pPr lvl="1"/>
            <a:r>
              <a:rPr lang="en-US" dirty="0"/>
              <a:t>Potential cost of legal fees for defense in court: $15-25K</a:t>
            </a:r>
          </a:p>
          <a:p>
            <a:pPr marL="457200" lvl="1" indent="0">
              <a:buNone/>
            </a:pPr>
            <a:endParaRPr lang="en-US" dirty="0"/>
          </a:p>
        </p:txBody>
      </p:sp>
    </p:spTree>
    <p:extLst>
      <p:ext uri="{BB962C8B-B14F-4D97-AF65-F5344CB8AC3E}">
        <p14:creationId xmlns:p14="http://schemas.microsoft.com/office/powerpoint/2010/main" val="163662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BCDA-0367-44D6-824E-2D0A1DB08BB5}"/>
              </a:ext>
            </a:extLst>
          </p:cNvPr>
          <p:cNvSpPr>
            <a:spLocks noGrp="1"/>
          </p:cNvSpPr>
          <p:nvPr>
            <p:ph type="title"/>
          </p:nvPr>
        </p:nvSpPr>
        <p:spPr>
          <a:xfrm>
            <a:off x="838200" y="-274656"/>
            <a:ext cx="10515600" cy="1325563"/>
          </a:xfrm>
        </p:spPr>
        <p:txBody>
          <a:bodyPr/>
          <a:lstStyle/>
          <a:p>
            <a:r>
              <a:rPr lang="en-US" dirty="0"/>
              <a:t>Support for Changes to the C&amp;Rs</a:t>
            </a:r>
          </a:p>
        </p:txBody>
      </p:sp>
      <p:sp>
        <p:nvSpPr>
          <p:cNvPr id="3" name="Content Placeholder 2">
            <a:extLst>
              <a:ext uri="{FF2B5EF4-FFF2-40B4-BE49-F238E27FC236}">
                <a16:creationId xmlns:a16="http://schemas.microsoft.com/office/drawing/2014/main" id="{71E2C0B5-0CD5-3C97-B479-E681727A59FB}"/>
              </a:ext>
            </a:extLst>
          </p:cNvPr>
          <p:cNvSpPr>
            <a:spLocks noGrp="1"/>
          </p:cNvSpPr>
          <p:nvPr>
            <p:ph idx="1"/>
          </p:nvPr>
        </p:nvSpPr>
        <p:spPr>
          <a:xfrm>
            <a:off x="314645" y="750014"/>
            <a:ext cx="11562709" cy="4882419"/>
          </a:xfrm>
        </p:spPr>
        <p:txBody>
          <a:bodyPr>
            <a:noAutofit/>
          </a:bodyPr>
          <a:lstStyle/>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In order to maintain the club house these repairs are a must to protect our investments.</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In your report, you mention 61 "missed opportunities" that would have allowed the dues to be $620  or so today. That is a realistic number given comparable HOA fees and the rapid increases in inflation. </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I am highly supportive of a dues increase to maintain the quality of the community.</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I think it’s reasonable to raise the dues. It’s very inexpensive currently. </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I suggest a short-term higher rate to help cover the cost needed and a $20 a year increase as deemed necessary over the long term. I do think an increase is justified.</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Dues much too low considering the number of property owners and the amenities, care, maintenance, etc. in a marine environment in a tsunami zone. </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We need to pay for the kinds of amenities that led us to buy in Bayshore.</a:t>
            </a:r>
          </a:p>
          <a:p>
            <a:pPr marL="342900" marR="0" lvl="0" indent="-342900">
              <a:lnSpc>
                <a:spcPct val="115000"/>
              </a:lnSpc>
              <a:spcAft>
                <a:spcPts val="800"/>
              </a:spcAft>
              <a:buFont typeface="Arial" panose="020B0604020202020204" pitchFamily="34" charset="0"/>
              <a:buChar char="•"/>
              <a:tabLst>
                <a:tab pos="457200" algn="l"/>
              </a:tabLst>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We have an exceptional club. Let’s keep it that way.</a:t>
            </a:r>
          </a:p>
          <a:p>
            <a:pPr marL="0" marR="0">
              <a:lnSpc>
                <a:spcPct val="115000"/>
              </a:lnSpc>
              <a:spcAft>
                <a:spcPts val="800"/>
              </a:spcAf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1032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36F4CA-314F-D674-39E7-860BA7494856}"/>
              </a:ext>
            </a:extLst>
          </p:cNvPr>
          <p:cNvSpPr>
            <a:spLocks noGrp="1"/>
          </p:cNvSpPr>
          <p:nvPr>
            <p:ph type="ctrTitle"/>
          </p:nvPr>
        </p:nvSpPr>
        <p:spPr/>
        <p:txBody>
          <a:bodyPr>
            <a:normAutofit fontScale="90000"/>
          </a:bodyPr>
          <a:lstStyle/>
          <a:p>
            <a:r>
              <a:rPr lang="en-US" dirty="0"/>
              <a:t>Misconceptions</a:t>
            </a:r>
            <a:br>
              <a:rPr lang="en-US" dirty="0"/>
            </a:br>
            <a:r>
              <a:rPr lang="en-US" dirty="0"/>
              <a:t>Miscommunications</a:t>
            </a:r>
            <a:br>
              <a:rPr lang="en-US" dirty="0"/>
            </a:br>
            <a:r>
              <a:rPr lang="en-US" dirty="0"/>
              <a:t>Misinformation </a:t>
            </a:r>
          </a:p>
        </p:txBody>
      </p:sp>
      <p:sp>
        <p:nvSpPr>
          <p:cNvPr id="5" name="Subtitle 4">
            <a:extLst>
              <a:ext uri="{FF2B5EF4-FFF2-40B4-BE49-F238E27FC236}">
                <a16:creationId xmlns:a16="http://schemas.microsoft.com/office/drawing/2014/main" id="{C9DF70A3-3113-5AA0-3E1B-555B37392A7D}"/>
              </a:ext>
            </a:extLst>
          </p:cNvPr>
          <p:cNvSpPr>
            <a:spLocks noGrp="1"/>
          </p:cNvSpPr>
          <p:nvPr>
            <p:ph type="subTitle" idx="1"/>
          </p:nvPr>
        </p:nvSpPr>
        <p:spPr/>
        <p:txBody>
          <a:bodyPr/>
          <a:lstStyle/>
          <a:p>
            <a:endParaRPr lang="en-US"/>
          </a:p>
        </p:txBody>
      </p:sp>
      <p:sp>
        <p:nvSpPr>
          <p:cNvPr id="3" name="TextBox 2">
            <a:extLst>
              <a:ext uri="{FF2B5EF4-FFF2-40B4-BE49-F238E27FC236}">
                <a16:creationId xmlns:a16="http://schemas.microsoft.com/office/drawing/2014/main" id="{95ED9059-8637-3887-9E6C-B06544DC6846}"/>
              </a:ext>
            </a:extLst>
          </p:cNvPr>
          <p:cNvSpPr txBox="1"/>
          <p:nvPr/>
        </p:nvSpPr>
        <p:spPr>
          <a:xfrm>
            <a:off x="851772" y="5734353"/>
            <a:ext cx="11035428" cy="1077218"/>
          </a:xfrm>
          <a:prstGeom prst="rect">
            <a:avLst/>
          </a:prstGeom>
          <a:noFill/>
        </p:spPr>
        <p:txBody>
          <a:bodyPr wrap="square">
            <a:spAutoFit/>
          </a:bodyPr>
          <a:lstStyle/>
          <a:p>
            <a:pPr algn="ctr"/>
            <a:r>
              <a:rPr lang="en-US" sz="3200" dirty="0"/>
              <a:t>Points are direct member comments; information in </a:t>
            </a:r>
            <a:r>
              <a:rPr lang="en-US" sz="3200" dirty="0">
                <a:solidFill>
                  <a:srgbClr val="FF0000"/>
                </a:solidFill>
              </a:rPr>
              <a:t>red</a:t>
            </a:r>
            <a:r>
              <a:rPr lang="en-US" sz="3200" dirty="0"/>
              <a:t> are facts provided by the Dues Task Force</a:t>
            </a:r>
          </a:p>
        </p:txBody>
      </p:sp>
    </p:spTree>
    <p:extLst>
      <p:ext uri="{BB962C8B-B14F-4D97-AF65-F5344CB8AC3E}">
        <p14:creationId xmlns:p14="http://schemas.microsoft.com/office/powerpoint/2010/main" val="100183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2435-635D-4233-A0BB-B9C216EC7EB0}"/>
              </a:ext>
            </a:extLst>
          </p:cNvPr>
          <p:cNvSpPr>
            <a:spLocks noGrp="1"/>
          </p:cNvSpPr>
          <p:nvPr>
            <p:ph type="title"/>
          </p:nvPr>
        </p:nvSpPr>
        <p:spPr>
          <a:xfrm>
            <a:off x="838199" y="109644"/>
            <a:ext cx="10515600" cy="1325563"/>
          </a:xfrm>
        </p:spPr>
        <p:txBody>
          <a:bodyPr/>
          <a:lstStyle/>
          <a:p>
            <a:r>
              <a:rPr lang="en-US" dirty="0"/>
              <a:t>Mobi-Mat Project and Clubhouse Elevator</a:t>
            </a:r>
          </a:p>
        </p:txBody>
      </p:sp>
      <p:sp>
        <p:nvSpPr>
          <p:cNvPr id="3" name="Content Placeholder 2">
            <a:extLst>
              <a:ext uri="{FF2B5EF4-FFF2-40B4-BE49-F238E27FC236}">
                <a16:creationId xmlns:a16="http://schemas.microsoft.com/office/drawing/2014/main" id="{6884D42F-FE8D-D534-BEDC-992206FDAD89}"/>
              </a:ext>
            </a:extLst>
          </p:cNvPr>
          <p:cNvSpPr>
            <a:spLocks noGrp="1"/>
          </p:cNvSpPr>
          <p:nvPr>
            <p:ph idx="1"/>
          </p:nvPr>
        </p:nvSpPr>
        <p:spPr>
          <a:xfrm>
            <a:off x="413968" y="1253331"/>
            <a:ext cx="11548997" cy="4351338"/>
          </a:xfrm>
        </p:spPr>
        <p:txBody>
          <a:bodyPr>
            <a:noAutofit/>
          </a:bodyPr>
          <a:lstStyle/>
          <a:p>
            <a:pPr>
              <a:lnSpc>
                <a:spcPct val="115000"/>
              </a:lnSpc>
            </a:pPr>
            <a:r>
              <a:rPr lang="en-US" kern="100" dirty="0">
                <a:effectLst/>
                <a:ea typeface="Aptos" panose="020B0004020202020204" pitchFamily="34" charset="0"/>
                <a:cs typeface="Times New Roman" panose="02020603050405020304" pitchFamily="18" charset="0"/>
              </a:rPr>
              <a:t>We do not need special services for wheelchairs as they have those already near by.</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Stop spending the money on the mobile mat projects.</a:t>
            </a:r>
          </a:p>
          <a:p>
            <a:pPr>
              <a:lnSpc>
                <a:spcPct val="115000"/>
              </a:lnSpc>
              <a:spcAft>
                <a:spcPts val="800"/>
              </a:spcAft>
            </a:pPr>
            <a:r>
              <a:rPr lang="en-US" kern="0" dirty="0">
                <a:solidFill>
                  <a:srgbClr val="000000"/>
                </a:solidFill>
                <a:effectLst/>
                <a:ea typeface="Times New Roman" panose="02020603050405020304" pitchFamily="18" charset="0"/>
              </a:rPr>
              <a:t>Replace the roof rather than installing handicap paths to the beach.</a:t>
            </a:r>
            <a:endParaRPr lang="en-US" kern="100" dirty="0">
              <a:effectLst/>
              <a:ea typeface="Aptos" panose="020B0004020202020204" pitchFamily="34" charset="0"/>
              <a:cs typeface="Times New Roman" panose="02020603050405020304" pitchFamily="18" charset="0"/>
            </a:endParaRPr>
          </a:p>
          <a:p>
            <a:pPr>
              <a:lnSpc>
                <a:spcPct val="115000"/>
              </a:lnSpc>
              <a:spcAft>
                <a:spcPts val="800"/>
              </a:spcAft>
            </a:pPr>
            <a:r>
              <a:rPr lang="en-US" dirty="0"/>
              <a:t>Bayshore will be putting in an elevator.</a:t>
            </a:r>
          </a:p>
          <a:p>
            <a:pPr>
              <a:lnSpc>
                <a:spcPct val="115000"/>
              </a:lnSpc>
              <a:spcAft>
                <a:spcPts val="800"/>
              </a:spcAft>
            </a:pPr>
            <a:r>
              <a:rPr lang="en-US" kern="0" dirty="0">
                <a:effectLst/>
                <a:ea typeface="Times New Roman" panose="02020603050405020304" pitchFamily="18" charset="0"/>
              </a:rPr>
              <a:t>We do not need an elevator since we have a ramp for entry to the upper level.</a:t>
            </a:r>
            <a:endParaRPr lang="en-US" sz="2400" kern="100" dirty="0">
              <a:effectLst/>
              <a:ea typeface="Aptos" panose="020B0004020202020204" pitchFamily="34" charset="0"/>
              <a:cs typeface="Times New Roman" panose="02020603050405020304" pitchFamily="18" charset="0"/>
            </a:endParaRPr>
          </a:p>
          <a:p>
            <a:pPr>
              <a:lnSpc>
                <a:spcPct val="115000"/>
              </a:lnSpc>
              <a:spcAft>
                <a:spcPts val="800"/>
              </a:spcAft>
            </a:pPr>
            <a:r>
              <a:rPr lang="en-US" sz="2400" b="1" u="sng" kern="100" dirty="0">
                <a:solidFill>
                  <a:srgbClr val="FF0000"/>
                </a:solidFill>
                <a:ea typeface="Aptos" panose="020B0004020202020204" pitchFamily="34" charset="0"/>
                <a:cs typeface="Times New Roman" panose="02020603050405020304" pitchFamily="18" charset="0"/>
              </a:rPr>
              <a:t>Facts</a:t>
            </a:r>
            <a:r>
              <a:rPr lang="en-US" sz="2400" b="1" kern="100" dirty="0">
                <a:solidFill>
                  <a:srgbClr val="FF0000"/>
                </a:solidFill>
                <a:ea typeface="Aptos" panose="020B0004020202020204" pitchFamily="34" charset="0"/>
                <a:cs typeface="Times New Roman" panose="02020603050405020304" pitchFamily="18" charset="0"/>
              </a:rPr>
              <a:t>: </a:t>
            </a:r>
            <a:r>
              <a:rPr lang="en-US" sz="2400" b="1" dirty="0">
                <a:solidFill>
                  <a:srgbClr val="FF0000"/>
                </a:solidFill>
                <a:effectLst/>
                <a:ea typeface="Aptos" panose="020B0004020202020204" pitchFamily="34" charset="0"/>
                <a:cs typeface="Times New Roman" panose="02020603050405020304" pitchFamily="18" charset="0"/>
              </a:rPr>
              <a:t>Bayshore is not paying for Mobi-Mat project. All funds are from grants and donations. </a:t>
            </a:r>
            <a:r>
              <a:rPr lang="en-US" sz="2400" b="1" dirty="0">
                <a:solidFill>
                  <a:srgbClr val="FF0000"/>
                </a:solidFill>
              </a:rPr>
              <a:t>There is no plan to install a clubhouse elevator.</a:t>
            </a:r>
            <a:endParaRPr lang="en-US" sz="2400" b="1" dirty="0">
              <a:solidFill>
                <a:srgbClr val="FF0000"/>
              </a:solidFill>
              <a:effectLst/>
              <a:ea typeface="Aptos" panose="020B0004020202020204" pitchFamily="34" charset="0"/>
              <a:cs typeface="Times New Roman" panose="02020603050405020304" pitchFamily="18" charset="0"/>
            </a:endParaRPr>
          </a:p>
          <a:p>
            <a:pPr>
              <a:lnSpc>
                <a:spcPct val="115000"/>
              </a:lnSpc>
              <a:spcAft>
                <a:spcPts val="800"/>
              </a:spcAft>
            </a:pPr>
            <a:endParaRPr lang="en-US" sz="2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2807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494A-4331-DB9D-7F6D-01F9ED653081}"/>
              </a:ext>
            </a:extLst>
          </p:cNvPr>
          <p:cNvSpPr>
            <a:spLocks noGrp="1"/>
          </p:cNvSpPr>
          <p:nvPr>
            <p:ph type="title"/>
          </p:nvPr>
        </p:nvSpPr>
        <p:spPr>
          <a:xfrm>
            <a:off x="540774" y="365125"/>
            <a:ext cx="11120284" cy="1325563"/>
          </a:xfrm>
        </p:spPr>
        <p:txBody>
          <a:bodyPr/>
          <a:lstStyle/>
          <a:p>
            <a:r>
              <a:rPr lang="en-US" dirty="0"/>
              <a:t>Comments Pertinent to the Special Road District</a:t>
            </a:r>
          </a:p>
        </p:txBody>
      </p:sp>
      <p:sp>
        <p:nvSpPr>
          <p:cNvPr id="3" name="Content Placeholder 2">
            <a:extLst>
              <a:ext uri="{FF2B5EF4-FFF2-40B4-BE49-F238E27FC236}">
                <a16:creationId xmlns:a16="http://schemas.microsoft.com/office/drawing/2014/main" id="{8FCC7714-D9D7-C9F4-09A4-A81F62840999}"/>
              </a:ext>
            </a:extLst>
          </p:cNvPr>
          <p:cNvSpPr>
            <a:spLocks noGrp="1"/>
          </p:cNvSpPr>
          <p:nvPr>
            <p:ph idx="1"/>
          </p:nvPr>
        </p:nvSpPr>
        <p:spPr>
          <a:xfrm>
            <a:off x="540773" y="1602769"/>
            <a:ext cx="11120283" cy="4574194"/>
          </a:xfrm>
        </p:spPr>
        <p:txBody>
          <a:bodyPr>
            <a:noAutofit/>
          </a:bodyPr>
          <a:lstStyle/>
          <a:p>
            <a:pPr>
              <a:lnSpc>
                <a:spcPct val="115000"/>
              </a:lnSpc>
            </a:pPr>
            <a:r>
              <a:rPr lang="en-US" sz="2400" kern="100" dirty="0">
                <a:effectLst/>
                <a:ea typeface="Aptos" panose="020B0004020202020204" pitchFamily="34" charset="0"/>
                <a:cs typeface="Times New Roman" panose="02020603050405020304" pitchFamily="18" charset="0"/>
              </a:rPr>
              <a:t>Do not need a person to mow strip periodically in front of our house.</a:t>
            </a:r>
          </a:p>
          <a:p>
            <a:pPr>
              <a:lnSpc>
                <a:spcPct val="115000"/>
              </a:lnSpc>
            </a:pPr>
            <a:r>
              <a:rPr lang="en-US" sz="2400" kern="100" dirty="0">
                <a:effectLst/>
                <a:ea typeface="Aptos" panose="020B0004020202020204" pitchFamily="34" charset="0"/>
                <a:cs typeface="Times New Roman" panose="02020603050405020304" pitchFamily="18" charset="0"/>
              </a:rPr>
              <a:t>Did not need flashing stop sign.</a:t>
            </a:r>
          </a:p>
          <a:p>
            <a:pPr>
              <a:lnSpc>
                <a:spcPct val="115000"/>
              </a:lnSpc>
            </a:pPr>
            <a:r>
              <a:rPr lang="en-US" sz="2400" kern="100" dirty="0">
                <a:effectLst/>
                <a:ea typeface="Aptos" panose="020B0004020202020204" pitchFamily="34" charset="0"/>
                <a:cs typeface="Times New Roman" panose="02020603050405020304" pitchFamily="18" charset="0"/>
              </a:rPr>
              <a:t>Did not need giant humps.</a:t>
            </a:r>
          </a:p>
          <a:p>
            <a:pPr>
              <a:lnSpc>
                <a:spcPct val="115000"/>
              </a:lnSpc>
              <a:spcAft>
                <a:spcPts val="800"/>
              </a:spcAft>
            </a:pPr>
            <a:r>
              <a:rPr lang="en-US" sz="2400" kern="100" dirty="0">
                <a:effectLst/>
                <a:ea typeface="Aptos" panose="020B0004020202020204" pitchFamily="34" charset="0"/>
                <a:cs typeface="Times New Roman" panose="02020603050405020304" pitchFamily="18" charset="0"/>
              </a:rPr>
              <a:t>Stop spending money on stupid things…like the ridiculously high speed bumps (twice), the corner crap at Bayshore and Westward….</a:t>
            </a:r>
          </a:p>
          <a:p>
            <a:r>
              <a:rPr lang="en-US" sz="2400" kern="0" dirty="0">
                <a:effectLst/>
                <a:ea typeface="Times New Roman" panose="02020603050405020304" pitchFamily="18" charset="0"/>
              </a:rPr>
              <a:t>I have to say-- all the work done to the one intersection with the ugly flashing lights on the stop sign and the ugly weird plastic edge pieces around the corner on the street-- it was unnecessary and a waste of money. </a:t>
            </a:r>
            <a:endParaRPr lang="en-US" sz="2400" dirty="0"/>
          </a:p>
          <a:p>
            <a:endParaRPr lang="en-US" sz="2400" dirty="0"/>
          </a:p>
          <a:p>
            <a:r>
              <a:rPr lang="en-US" sz="2400" b="1" u="sng" dirty="0">
                <a:solidFill>
                  <a:srgbClr val="FF0000"/>
                </a:solidFill>
              </a:rPr>
              <a:t>Fact</a:t>
            </a:r>
            <a:r>
              <a:rPr lang="en-US" sz="2400" b="1" dirty="0">
                <a:solidFill>
                  <a:srgbClr val="FF0000"/>
                </a:solidFill>
              </a:rPr>
              <a:t>: Bayshore has nothing to do with these projects.</a:t>
            </a:r>
          </a:p>
        </p:txBody>
      </p:sp>
    </p:spTree>
    <p:extLst>
      <p:ext uri="{BB962C8B-B14F-4D97-AF65-F5344CB8AC3E}">
        <p14:creationId xmlns:p14="http://schemas.microsoft.com/office/powerpoint/2010/main" val="255255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F1EE-949A-38DC-EFB2-802F79E8468A}"/>
              </a:ext>
            </a:extLst>
          </p:cNvPr>
          <p:cNvSpPr>
            <a:spLocks noGrp="1"/>
          </p:cNvSpPr>
          <p:nvPr>
            <p:ph type="title"/>
          </p:nvPr>
        </p:nvSpPr>
        <p:spPr>
          <a:xfrm>
            <a:off x="838200" y="313755"/>
            <a:ext cx="10515600" cy="1124628"/>
          </a:xfrm>
        </p:spPr>
        <p:txBody>
          <a:bodyPr/>
          <a:lstStyle/>
          <a:p>
            <a:r>
              <a:rPr lang="en-US" dirty="0"/>
              <a:t>Rent Out Clubhouse</a:t>
            </a:r>
          </a:p>
        </p:txBody>
      </p:sp>
      <p:sp>
        <p:nvSpPr>
          <p:cNvPr id="3" name="Content Placeholder 2">
            <a:extLst>
              <a:ext uri="{FF2B5EF4-FFF2-40B4-BE49-F238E27FC236}">
                <a16:creationId xmlns:a16="http://schemas.microsoft.com/office/drawing/2014/main" id="{EB936C37-3E60-50DA-60B7-42BD6054D808}"/>
              </a:ext>
            </a:extLst>
          </p:cNvPr>
          <p:cNvSpPr>
            <a:spLocks noGrp="1"/>
          </p:cNvSpPr>
          <p:nvPr>
            <p:ph idx="1"/>
          </p:nvPr>
        </p:nvSpPr>
        <p:spPr>
          <a:xfrm>
            <a:off x="838200" y="1438383"/>
            <a:ext cx="10515600" cy="4351338"/>
          </a:xfrm>
        </p:spPr>
        <p:txBody>
          <a:bodyPr>
            <a:noAutofit/>
          </a:bodyPr>
          <a:lstStyle/>
          <a:p>
            <a:r>
              <a:rPr lang="en-US" sz="2400" kern="0" dirty="0">
                <a:solidFill>
                  <a:srgbClr val="000000"/>
                </a:solidFill>
                <a:effectLst/>
                <a:ea typeface="Times New Roman" panose="02020603050405020304" pitchFamily="18" charset="0"/>
              </a:rPr>
              <a:t>Alternate income from renting out pool use or beach club building/ access to the beach could be used.</a:t>
            </a:r>
          </a:p>
          <a:p>
            <a:pPr>
              <a:lnSpc>
                <a:spcPct val="115000"/>
              </a:lnSpc>
            </a:pPr>
            <a:r>
              <a:rPr lang="en-US" sz="2400" kern="100" dirty="0">
                <a:effectLst/>
                <a:ea typeface="Aptos" panose="020B0004020202020204" pitchFamily="34" charset="0"/>
                <a:cs typeface="Times New Roman" panose="02020603050405020304" pitchFamily="18" charset="0"/>
              </a:rPr>
              <a:t>Rent out the clubhouse for weddings, events to surrounding communities. </a:t>
            </a:r>
          </a:p>
          <a:p>
            <a:pPr>
              <a:lnSpc>
                <a:spcPct val="115000"/>
              </a:lnSpc>
              <a:spcAft>
                <a:spcPts val="800"/>
              </a:spcAft>
            </a:pPr>
            <a:r>
              <a:rPr lang="en-US" sz="2400" kern="0" spc="15" dirty="0">
                <a:solidFill>
                  <a:srgbClr val="202124"/>
                </a:solidFill>
                <a:effectLst/>
                <a:ea typeface="Times New Roman" panose="02020603050405020304" pitchFamily="18" charset="0"/>
                <a:cs typeface="Times New Roman" panose="02020603050405020304" pitchFamily="18" charset="0"/>
              </a:rPr>
              <a:t>But if the CC&amp;Rs allowed public rental of the clubhouse (wedding receptions, etc.) Bayshore could conceivably raise several thousand dollars annually for capital projects.</a:t>
            </a:r>
          </a:p>
          <a:p>
            <a:pPr>
              <a:lnSpc>
                <a:spcPct val="115000"/>
              </a:lnSpc>
              <a:spcAft>
                <a:spcPts val="800"/>
              </a:spcAft>
            </a:pPr>
            <a:r>
              <a:rPr lang="en-US" sz="2400" kern="0" dirty="0">
                <a:solidFill>
                  <a:srgbClr val="000000"/>
                </a:solidFill>
                <a:effectLst/>
                <a:ea typeface="Times New Roman" panose="02020603050405020304" pitchFamily="18" charset="0"/>
              </a:rPr>
              <a:t>Offer facilities to off site entities for lessons to supplement income for repair and upgrades </a:t>
            </a:r>
          </a:p>
          <a:p>
            <a:pPr>
              <a:lnSpc>
                <a:spcPct val="115000"/>
              </a:lnSpc>
              <a:spcAft>
                <a:spcPts val="800"/>
              </a:spcAft>
            </a:pPr>
            <a:r>
              <a:rPr lang="en-US" sz="2400" kern="0" dirty="0">
                <a:effectLst/>
                <a:ea typeface="Times New Roman" panose="02020603050405020304" pitchFamily="18" charset="0"/>
              </a:rPr>
              <a:t>As things stand now, only members may rent/use the facility. </a:t>
            </a:r>
            <a:endParaRPr lang="en-US" sz="2400" kern="0" spc="15" dirty="0">
              <a:solidFill>
                <a:srgbClr val="202124"/>
              </a:solidFill>
              <a:effectLst/>
              <a:ea typeface="Times New Roman" panose="02020603050405020304" pitchFamily="18" charset="0"/>
              <a:cs typeface="Times New Roman" panose="02020603050405020304" pitchFamily="18" charset="0"/>
            </a:endParaRPr>
          </a:p>
          <a:p>
            <a:r>
              <a:rPr lang="en-US" sz="2400" b="1" u="sng" dirty="0">
                <a:solidFill>
                  <a:srgbClr val="FF0000"/>
                </a:solidFill>
              </a:rPr>
              <a:t>Fact</a:t>
            </a:r>
            <a:r>
              <a:rPr lang="en-US" sz="2400" b="1" dirty="0">
                <a:solidFill>
                  <a:srgbClr val="FF0000"/>
                </a:solidFill>
              </a:rPr>
              <a:t>: Currently, the clubhouse may be rented by members and non-members. Anyone can use beach accesses located in Bayshore.</a:t>
            </a:r>
            <a:endParaRPr lang="en-US" sz="2400" kern="100" dirty="0">
              <a:effectLst/>
              <a:ea typeface="Aptos" panose="020B00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28496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0E2E-7087-D1A0-51F4-A75F2F9206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02E215-CF02-C98C-698A-08FABEBC3B8F}"/>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383DBEDE-E689-BBCA-1EAA-369981745442}"/>
              </a:ext>
            </a:extLst>
          </p:cNvPr>
          <p:cNvSpPr txBox="1"/>
          <p:nvPr/>
        </p:nvSpPr>
        <p:spPr>
          <a:xfrm>
            <a:off x="2868460" y="6274321"/>
            <a:ext cx="5849655" cy="461665"/>
          </a:xfrm>
          <a:prstGeom prst="rect">
            <a:avLst/>
          </a:prstGeom>
          <a:noFill/>
        </p:spPr>
        <p:txBody>
          <a:bodyPr wrap="square" rtlCol="0">
            <a:spAutoFit/>
          </a:bodyPr>
          <a:lstStyle/>
          <a:p>
            <a:r>
              <a:rPr lang="en-US" sz="2400" dirty="0"/>
              <a:t>55.4% chose some type of increase</a:t>
            </a:r>
          </a:p>
        </p:txBody>
      </p:sp>
      <p:pic>
        <p:nvPicPr>
          <p:cNvPr id="4" name="Picture 2" descr="Forms response chart. Question title: If you prefer a set amount, how much of an increase would you be willing to pay a year? (Current dues yearly increase allowed ranges from zero to $10). Number of responses: 287 responses.">
            <a:extLst>
              <a:ext uri="{FF2B5EF4-FFF2-40B4-BE49-F238E27FC236}">
                <a16:creationId xmlns:a16="http://schemas.microsoft.com/office/drawing/2014/main" id="{BF4CC9ED-1213-BD86-9833-812104822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9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40DA-90C8-7C0D-95FB-2DFF545124B1}"/>
              </a:ext>
            </a:extLst>
          </p:cNvPr>
          <p:cNvSpPr>
            <a:spLocks noGrp="1"/>
          </p:cNvSpPr>
          <p:nvPr>
            <p:ph type="title"/>
          </p:nvPr>
        </p:nvSpPr>
        <p:spPr>
          <a:xfrm>
            <a:off x="936156" y="-197502"/>
            <a:ext cx="10515600" cy="1325563"/>
          </a:xfrm>
        </p:spPr>
        <p:txBody>
          <a:bodyPr/>
          <a:lstStyle/>
          <a:p>
            <a:r>
              <a:rPr lang="en-US" dirty="0"/>
              <a:t>Don’t Open Bayshore To the Public</a:t>
            </a:r>
          </a:p>
        </p:txBody>
      </p:sp>
      <p:sp>
        <p:nvSpPr>
          <p:cNvPr id="3" name="Content Placeholder 2">
            <a:extLst>
              <a:ext uri="{FF2B5EF4-FFF2-40B4-BE49-F238E27FC236}">
                <a16:creationId xmlns:a16="http://schemas.microsoft.com/office/drawing/2014/main" id="{FDD2B748-F316-CCD2-07DF-C35F0243A607}"/>
              </a:ext>
            </a:extLst>
          </p:cNvPr>
          <p:cNvSpPr>
            <a:spLocks noGrp="1"/>
          </p:cNvSpPr>
          <p:nvPr>
            <p:ph idx="1"/>
          </p:nvPr>
        </p:nvSpPr>
        <p:spPr>
          <a:xfrm>
            <a:off x="646567" y="965655"/>
            <a:ext cx="11260899" cy="4351338"/>
          </a:xfrm>
        </p:spPr>
        <p:txBody>
          <a:bodyPr>
            <a:noAutofit/>
          </a:bodyPr>
          <a:lstStyle/>
          <a:p>
            <a:pPr>
              <a:lnSpc>
                <a:spcPct val="115000"/>
              </a:lnSpc>
              <a:spcAft>
                <a:spcPts val="800"/>
              </a:spcAft>
            </a:pPr>
            <a:r>
              <a:rPr lang="en-US" sz="2400" kern="0" spc="15" dirty="0">
                <a:solidFill>
                  <a:srgbClr val="202124"/>
                </a:solidFill>
                <a:effectLst/>
                <a:ea typeface="Times New Roman" panose="02020603050405020304" pitchFamily="18" charset="0"/>
                <a:cs typeface="Times New Roman" panose="02020603050405020304" pitchFamily="18" charset="0"/>
              </a:rPr>
              <a:t>I would prefer Bayshore not open to the entire public as it will only increase with usage of everything in the future. I also enjoyed the privacy before.</a:t>
            </a:r>
            <a:endParaRPr lang="en-US" sz="2400" kern="100" dirty="0">
              <a:ea typeface="Times New Roman" panose="02020603050405020304" pitchFamily="18" charset="0"/>
              <a:cs typeface="Times New Roman" panose="02020603050405020304" pitchFamily="18" charset="0"/>
            </a:endParaRPr>
          </a:p>
          <a:p>
            <a:pPr>
              <a:lnSpc>
                <a:spcPct val="115000"/>
              </a:lnSpc>
              <a:spcAft>
                <a:spcPts val="800"/>
              </a:spcAft>
            </a:pPr>
            <a:r>
              <a:rPr lang="en-US" sz="2400" kern="0" spc="15" dirty="0">
                <a:solidFill>
                  <a:srgbClr val="202124"/>
                </a:solidFill>
                <a:effectLst/>
                <a:ea typeface="Times New Roman" panose="02020603050405020304" pitchFamily="18" charset="0"/>
                <a:cs typeface="Times New Roman" panose="02020603050405020304" pitchFamily="18" charset="0"/>
              </a:rPr>
              <a:t>I vote to keep them (dues) low, it makes your property much more appealing and I would really want to see the difference in property taxes if it isn't open to the public. </a:t>
            </a:r>
            <a:endParaRPr lang="en-US" sz="2400" kern="100" spc="15" dirty="0">
              <a:solidFill>
                <a:srgbClr val="202124"/>
              </a:solidFill>
              <a:ea typeface="Times New Roman" panose="02020603050405020304" pitchFamily="18" charset="0"/>
              <a:cs typeface="Times New Roman" panose="02020603050405020304" pitchFamily="18" charset="0"/>
            </a:endParaRPr>
          </a:p>
          <a:p>
            <a:pPr>
              <a:lnSpc>
                <a:spcPct val="115000"/>
              </a:lnSpc>
              <a:spcAft>
                <a:spcPts val="800"/>
              </a:spcAft>
            </a:pPr>
            <a:r>
              <a:rPr lang="en-US" sz="2400" kern="0" dirty="0">
                <a:effectLst/>
                <a:ea typeface="Times New Roman" panose="02020603050405020304" pitchFamily="18" charset="0"/>
              </a:rPr>
              <a:t>Stop representing that you must make FHA improvements as a mandate.  This is only true if you are opening facility to people other than members and this practice can be stopped.</a:t>
            </a:r>
          </a:p>
          <a:p>
            <a:pPr>
              <a:lnSpc>
                <a:spcPct val="115000"/>
              </a:lnSpc>
              <a:spcAft>
                <a:spcPts val="800"/>
              </a:spcAft>
            </a:pPr>
            <a:endParaRPr lang="en-US" sz="2400" kern="0" dirty="0"/>
          </a:p>
          <a:p>
            <a:pPr>
              <a:lnSpc>
                <a:spcPct val="115000"/>
              </a:lnSpc>
              <a:spcAft>
                <a:spcPts val="800"/>
              </a:spcAft>
            </a:pPr>
            <a:endParaRPr lang="en-US" sz="2400" dirty="0"/>
          </a:p>
          <a:p>
            <a:r>
              <a:rPr lang="en-US" sz="2300" b="1" u="sng" dirty="0">
                <a:solidFill>
                  <a:srgbClr val="FF0000"/>
                </a:solidFill>
              </a:rPr>
              <a:t>Fact</a:t>
            </a:r>
            <a:r>
              <a:rPr lang="en-US" sz="2300" b="1" dirty="0">
                <a:solidFill>
                  <a:srgbClr val="FF0000"/>
                </a:solidFill>
              </a:rPr>
              <a:t>: Bayshore is open to the public per IRS requirements of being a 501C4</a:t>
            </a:r>
            <a:r>
              <a:rPr lang="en-US" sz="2300" dirty="0">
                <a:solidFill>
                  <a:srgbClr val="FF0000"/>
                </a:solidFill>
              </a:rPr>
              <a:t>.</a:t>
            </a:r>
          </a:p>
        </p:txBody>
      </p:sp>
    </p:spTree>
    <p:extLst>
      <p:ext uri="{BB962C8B-B14F-4D97-AF65-F5344CB8AC3E}">
        <p14:creationId xmlns:p14="http://schemas.microsoft.com/office/powerpoint/2010/main" val="2207561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911B-367E-566F-4D64-22A888F915F0}"/>
              </a:ext>
            </a:extLst>
          </p:cNvPr>
          <p:cNvSpPr>
            <a:spLocks noGrp="1"/>
          </p:cNvSpPr>
          <p:nvPr>
            <p:ph type="title"/>
          </p:nvPr>
        </p:nvSpPr>
        <p:spPr>
          <a:xfrm>
            <a:off x="838200" y="-72232"/>
            <a:ext cx="10515600" cy="1325563"/>
          </a:xfrm>
        </p:spPr>
        <p:txBody>
          <a:bodyPr/>
          <a:lstStyle/>
          <a:p>
            <a:r>
              <a:rPr lang="en-US" dirty="0"/>
              <a:t>Other Suggestions</a:t>
            </a:r>
          </a:p>
        </p:txBody>
      </p:sp>
      <p:sp>
        <p:nvSpPr>
          <p:cNvPr id="3" name="Content Placeholder 2">
            <a:extLst>
              <a:ext uri="{FF2B5EF4-FFF2-40B4-BE49-F238E27FC236}">
                <a16:creationId xmlns:a16="http://schemas.microsoft.com/office/drawing/2014/main" id="{CB520450-366B-8F6C-1457-01C43A90071F}"/>
              </a:ext>
            </a:extLst>
          </p:cNvPr>
          <p:cNvSpPr>
            <a:spLocks noGrp="1"/>
          </p:cNvSpPr>
          <p:nvPr>
            <p:ph idx="1"/>
          </p:nvPr>
        </p:nvSpPr>
        <p:spPr>
          <a:xfrm>
            <a:off x="626724" y="1047964"/>
            <a:ext cx="11106364" cy="4556705"/>
          </a:xfrm>
        </p:spPr>
        <p:txBody>
          <a:bodyPr>
            <a:noAutofit/>
          </a:bodyPr>
          <a:lstStyle/>
          <a:p>
            <a:r>
              <a:rPr lang="en-US" sz="2400" kern="0" dirty="0">
                <a:effectLst/>
                <a:ea typeface="Times New Roman" panose="02020603050405020304" pitchFamily="18" charset="0"/>
              </a:rPr>
              <a:t>Has the Bayshore BOD looked at additional ways of generating income?  What about a boat/RV storage area? A boat launch with launch fees?  Other ways that can bring in revenue from the many people who visit, and not just from the residents.</a:t>
            </a:r>
          </a:p>
          <a:p>
            <a:r>
              <a:rPr lang="en-US" sz="2400" kern="0" dirty="0">
                <a:solidFill>
                  <a:srgbClr val="000000"/>
                </a:solidFill>
                <a:effectLst/>
                <a:ea typeface="Times New Roman" panose="02020603050405020304" pitchFamily="18" charset="0"/>
              </a:rPr>
              <a:t>Cut Division 2 loose and I don't then give a </a:t>
            </a:r>
            <a:r>
              <a:rPr lang="en-US" sz="2400" kern="0" dirty="0" err="1">
                <a:solidFill>
                  <a:srgbClr val="000000"/>
                </a:solidFill>
                <a:effectLst/>
                <a:ea typeface="Times New Roman" panose="02020603050405020304" pitchFamily="18" charset="0"/>
              </a:rPr>
              <a:t>sh</a:t>
            </a:r>
            <a:r>
              <a:rPr lang="en-US" sz="2400" kern="0" dirty="0">
                <a:solidFill>
                  <a:srgbClr val="000000"/>
                </a:solidFill>
                <a:effectLst/>
                <a:ea typeface="Times New Roman" panose="02020603050405020304" pitchFamily="18" charset="0"/>
              </a:rPr>
              <a:t>*t what you do. The HOA provides zero benefit to us.</a:t>
            </a:r>
            <a:endParaRPr lang="en-US" sz="2400" kern="0" dirty="0">
              <a:solidFill>
                <a:srgbClr val="000000"/>
              </a:solidFill>
              <a:ea typeface="Times New Roman" panose="02020603050405020304" pitchFamily="18" charset="0"/>
            </a:endParaRPr>
          </a:p>
          <a:p>
            <a:r>
              <a:rPr lang="en-US" sz="2400" kern="0" dirty="0">
                <a:solidFill>
                  <a:srgbClr val="000000"/>
                </a:solidFill>
                <a:effectLst/>
                <a:ea typeface="Times New Roman" panose="02020603050405020304" pitchFamily="18" charset="0"/>
              </a:rPr>
              <a:t>As per discussions we had in the past, I think we should re-hash the option to invite </a:t>
            </a:r>
            <a:r>
              <a:rPr lang="en-US" sz="2400" kern="0" dirty="0" err="1">
                <a:solidFill>
                  <a:srgbClr val="000000"/>
                </a:solidFill>
                <a:effectLst/>
                <a:ea typeface="Times New Roman" panose="02020603050405020304" pitchFamily="18" charset="0"/>
              </a:rPr>
              <a:t>SandPiper</a:t>
            </a:r>
            <a:r>
              <a:rPr lang="en-US" sz="2400" kern="0" dirty="0">
                <a:solidFill>
                  <a:srgbClr val="000000"/>
                </a:solidFill>
                <a:effectLst/>
                <a:ea typeface="Times New Roman" panose="02020603050405020304" pitchFamily="18" charset="0"/>
              </a:rPr>
              <a:t> to join our pool. </a:t>
            </a:r>
          </a:p>
          <a:p>
            <a:r>
              <a:rPr lang="en-US" sz="2400" kern="0" dirty="0">
                <a:solidFill>
                  <a:srgbClr val="000000"/>
                </a:solidFill>
                <a:ea typeface="Times New Roman" panose="02020603050405020304" pitchFamily="18" charset="0"/>
              </a:rPr>
              <a:t>Open (facilities) to Sandpiper residents who will pay an annual fee</a:t>
            </a:r>
            <a:endParaRPr lang="en-US" sz="2400" kern="100" dirty="0">
              <a:ea typeface="Aptos" panose="020B0004020202020204" pitchFamily="34" charset="0"/>
              <a:cs typeface="Times New Roman" panose="02020603050405020304" pitchFamily="18" charset="0"/>
            </a:endParaRPr>
          </a:p>
          <a:p>
            <a:r>
              <a:rPr lang="en-US" sz="2400" kern="0" dirty="0">
                <a:effectLst/>
                <a:ea typeface="Times New Roman" panose="02020603050405020304" pitchFamily="18" charset="0"/>
              </a:rPr>
              <a:t>The volunteer board does not work, time to bring in the professionals.</a:t>
            </a:r>
          </a:p>
          <a:p>
            <a:r>
              <a:rPr lang="en-US" sz="2400" kern="0" dirty="0">
                <a:effectLst/>
                <a:ea typeface="Times New Roman" panose="02020603050405020304" pitchFamily="18" charset="0"/>
              </a:rPr>
              <a:t>The alternatives are to either engage a professional, competent management company or seek annexation into the city of Waldport. </a:t>
            </a:r>
          </a:p>
          <a:p>
            <a:r>
              <a:rPr lang="en-US" sz="2400" b="1" dirty="0">
                <a:solidFill>
                  <a:srgbClr val="FF0000"/>
                </a:solidFill>
              </a:rPr>
              <a:t>FACT</a:t>
            </a:r>
            <a:r>
              <a:rPr lang="en-US" sz="2400" dirty="0">
                <a:solidFill>
                  <a:srgbClr val="FF0000"/>
                </a:solidFill>
              </a:rPr>
              <a:t>: </a:t>
            </a:r>
            <a:r>
              <a:rPr lang="en-US" sz="2400" b="1" dirty="0">
                <a:solidFill>
                  <a:srgbClr val="FF0000"/>
                </a:solidFill>
              </a:rPr>
              <a:t>In 2023, costs for a property manager/management company started at about $65k per year</a:t>
            </a:r>
          </a:p>
        </p:txBody>
      </p:sp>
    </p:spTree>
    <p:extLst>
      <p:ext uri="{BB962C8B-B14F-4D97-AF65-F5344CB8AC3E}">
        <p14:creationId xmlns:p14="http://schemas.microsoft.com/office/powerpoint/2010/main" val="2820352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690A-A996-9E3A-0DFD-50EFFF091FCB}"/>
              </a:ext>
            </a:extLst>
          </p:cNvPr>
          <p:cNvSpPr>
            <a:spLocks noGrp="1"/>
          </p:cNvSpPr>
          <p:nvPr>
            <p:ph type="title"/>
          </p:nvPr>
        </p:nvSpPr>
        <p:spPr>
          <a:xfrm>
            <a:off x="333962" y="-198029"/>
            <a:ext cx="11621729" cy="1325563"/>
          </a:xfrm>
        </p:spPr>
        <p:txBody>
          <a:bodyPr/>
          <a:lstStyle/>
          <a:p>
            <a:r>
              <a:rPr lang="en-US" dirty="0"/>
              <a:t>The Board Needs to Send Out Relevant Information</a:t>
            </a:r>
          </a:p>
        </p:txBody>
      </p:sp>
      <p:sp>
        <p:nvSpPr>
          <p:cNvPr id="3" name="Content Placeholder 2">
            <a:extLst>
              <a:ext uri="{FF2B5EF4-FFF2-40B4-BE49-F238E27FC236}">
                <a16:creationId xmlns:a16="http://schemas.microsoft.com/office/drawing/2014/main" id="{F39A4A0B-57D0-7E6C-D912-EB40F0E95C95}"/>
              </a:ext>
            </a:extLst>
          </p:cNvPr>
          <p:cNvSpPr>
            <a:spLocks noGrp="1"/>
          </p:cNvSpPr>
          <p:nvPr>
            <p:ph idx="1"/>
          </p:nvPr>
        </p:nvSpPr>
        <p:spPr>
          <a:xfrm>
            <a:off x="285135" y="720448"/>
            <a:ext cx="11621729" cy="5560941"/>
          </a:xfrm>
        </p:spPr>
        <p:txBody>
          <a:bodyPr>
            <a:noAutofit/>
          </a:bodyPr>
          <a:lstStyle/>
          <a:p>
            <a:pPr>
              <a:lnSpc>
                <a:spcPct val="115000"/>
              </a:lnSpc>
            </a:pPr>
            <a:r>
              <a:rPr lang="en-US" sz="2300" kern="100" dirty="0">
                <a:effectLst/>
                <a:ea typeface="Aptos" panose="020B0004020202020204" pitchFamily="34" charset="0"/>
                <a:cs typeface="Times New Roman" panose="02020603050405020304" pitchFamily="18" charset="0"/>
              </a:rPr>
              <a:t>Specific financial data and cost forecasts would be helpful before moving forward to a vote. </a:t>
            </a:r>
          </a:p>
          <a:p>
            <a:pPr>
              <a:lnSpc>
                <a:spcPct val="115000"/>
              </a:lnSpc>
            </a:pPr>
            <a:r>
              <a:rPr lang="en-US" sz="2300" kern="100" dirty="0">
                <a:effectLst/>
                <a:ea typeface="Aptos" panose="020B0004020202020204" pitchFamily="34" charset="0"/>
                <a:cs typeface="Times New Roman" panose="02020603050405020304" pitchFamily="18" charset="0"/>
              </a:rPr>
              <a:t>I think we need to know what the costs of these projects will be before voting for a dues increase…</a:t>
            </a:r>
          </a:p>
          <a:p>
            <a:pPr>
              <a:lnSpc>
                <a:spcPct val="115000"/>
              </a:lnSpc>
            </a:pPr>
            <a:r>
              <a:rPr lang="en-US" sz="2300" kern="100" dirty="0">
                <a:effectLst/>
                <a:ea typeface="Aptos" panose="020B0004020202020204" pitchFamily="34" charset="0"/>
                <a:cs typeface="Times New Roman" panose="02020603050405020304" pitchFamily="18" charset="0"/>
              </a:rPr>
              <a:t>The committee should put together a reserve study and figure out how much we need in the next two, five, and ten years. </a:t>
            </a:r>
          </a:p>
          <a:p>
            <a:pPr>
              <a:lnSpc>
                <a:spcPct val="115000"/>
              </a:lnSpc>
              <a:spcAft>
                <a:spcPts val="800"/>
              </a:spcAft>
            </a:pPr>
            <a:r>
              <a:rPr lang="en-US" sz="2300" kern="100" dirty="0">
                <a:effectLst/>
                <a:ea typeface="Aptos" panose="020B0004020202020204" pitchFamily="34" charset="0"/>
                <a:cs typeface="Times New Roman" panose="02020603050405020304" pitchFamily="18" charset="0"/>
              </a:rPr>
              <a:t>Can you send out a list of what needs repair…</a:t>
            </a:r>
          </a:p>
          <a:p>
            <a:pPr>
              <a:lnSpc>
                <a:spcPct val="115000"/>
              </a:lnSpc>
              <a:spcAft>
                <a:spcPts val="800"/>
              </a:spcAft>
            </a:pPr>
            <a:r>
              <a:rPr lang="en-US" sz="2300" kern="100" dirty="0">
                <a:effectLst/>
                <a:ea typeface="Aptos" panose="020B0004020202020204" pitchFamily="34" charset="0"/>
                <a:cs typeface="Times New Roman" panose="02020603050405020304" pitchFamily="18" charset="0"/>
              </a:rPr>
              <a:t>Specific financial data and cost forecasts would be helpful before moving forward to a vote. </a:t>
            </a:r>
          </a:p>
          <a:p>
            <a:pPr>
              <a:lnSpc>
                <a:spcPct val="115000"/>
              </a:lnSpc>
              <a:spcAft>
                <a:spcPts val="800"/>
              </a:spcAft>
            </a:pPr>
            <a:r>
              <a:rPr lang="en-US" sz="2300" kern="0" dirty="0">
                <a:solidFill>
                  <a:srgbClr val="000000"/>
                </a:solidFill>
                <a:effectLst/>
                <a:ea typeface="Times New Roman" panose="02020603050405020304" pitchFamily="18" charset="0"/>
              </a:rPr>
              <a:t>Is there no scheduled maintenance for completion of necessary ongoing needed upkeeps?</a:t>
            </a:r>
            <a:endParaRPr lang="en-US" sz="2300" kern="100" dirty="0">
              <a:effectLst/>
              <a:ea typeface="Aptos" panose="020B0004020202020204" pitchFamily="34" charset="0"/>
              <a:cs typeface="Times New Roman" panose="02020603050405020304" pitchFamily="18" charset="0"/>
            </a:endParaRPr>
          </a:p>
          <a:p>
            <a:r>
              <a:rPr lang="en-US" sz="2300" b="1" u="sng" dirty="0">
                <a:solidFill>
                  <a:srgbClr val="FF0000"/>
                </a:solidFill>
              </a:rPr>
              <a:t>Fact</a:t>
            </a:r>
            <a:r>
              <a:rPr lang="en-US" sz="2300" b="1" dirty="0">
                <a:solidFill>
                  <a:srgbClr val="FF0000"/>
                </a:solidFill>
              </a:rPr>
              <a:t>: The BOD/Task Force has provided all of this information to members.</a:t>
            </a:r>
          </a:p>
        </p:txBody>
      </p:sp>
    </p:spTree>
    <p:extLst>
      <p:ext uri="{BB962C8B-B14F-4D97-AF65-F5344CB8AC3E}">
        <p14:creationId xmlns:p14="http://schemas.microsoft.com/office/powerpoint/2010/main" val="22107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EA6C2-84AA-C4D1-EDF4-807F08B01DC8}"/>
              </a:ext>
            </a:extLst>
          </p:cNvPr>
          <p:cNvSpPr>
            <a:spLocks noGrp="1"/>
          </p:cNvSpPr>
          <p:nvPr>
            <p:ph type="ctrTitle"/>
          </p:nvPr>
        </p:nvSpPr>
        <p:spPr>
          <a:xfrm>
            <a:off x="1398740" y="621322"/>
            <a:ext cx="9144000" cy="2387600"/>
          </a:xfrm>
        </p:spPr>
        <p:txBody>
          <a:bodyPr/>
          <a:lstStyle/>
          <a:p>
            <a:r>
              <a:rPr lang="en-US" dirty="0"/>
              <a:t>Dues Task Force Recommendation</a:t>
            </a:r>
          </a:p>
        </p:txBody>
      </p:sp>
      <p:sp>
        <p:nvSpPr>
          <p:cNvPr id="6" name="Subtitle 5">
            <a:extLst>
              <a:ext uri="{FF2B5EF4-FFF2-40B4-BE49-F238E27FC236}">
                <a16:creationId xmlns:a16="http://schemas.microsoft.com/office/drawing/2014/main" id="{C39F05F2-CC27-F43A-111E-53344D242C31}"/>
              </a:ext>
            </a:extLst>
          </p:cNvPr>
          <p:cNvSpPr>
            <a:spLocks noGrp="1"/>
          </p:cNvSpPr>
          <p:nvPr>
            <p:ph type="subTitle" idx="1"/>
          </p:nvPr>
        </p:nvSpPr>
        <p:spPr/>
        <p:txBody>
          <a:bodyPr>
            <a:normAutofit lnSpcReduction="10000"/>
          </a:bodyPr>
          <a:lstStyle/>
          <a:p>
            <a:r>
              <a:rPr lang="en-US" sz="3600" dirty="0"/>
              <a:t>Develop a process to share facts and obtain more input from members</a:t>
            </a:r>
          </a:p>
          <a:p>
            <a:r>
              <a:rPr lang="en-US" sz="3600" dirty="0"/>
              <a:t>Delay vote on changing the C&amp;Rs</a:t>
            </a:r>
          </a:p>
        </p:txBody>
      </p:sp>
    </p:spTree>
    <p:extLst>
      <p:ext uri="{BB962C8B-B14F-4D97-AF65-F5344CB8AC3E}">
        <p14:creationId xmlns:p14="http://schemas.microsoft.com/office/powerpoint/2010/main" val="1145681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B8A8A-C8DF-9136-53C1-1A582C2D6A54}"/>
              </a:ext>
            </a:extLst>
          </p:cNvPr>
          <p:cNvSpPr>
            <a:spLocks noGrp="1"/>
          </p:cNvSpPr>
          <p:nvPr>
            <p:ph type="ctrTitle"/>
          </p:nvPr>
        </p:nvSpPr>
        <p:spPr/>
        <p:txBody>
          <a:bodyPr/>
          <a:lstStyle/>
          <a:p>
            <a:r>
              <a:rPr lang="en-US" dirty="0"/>
              <a:t>Questions/Comments</a:t>
            </a:r>
          </a:p>
        </p:txBody>
      </p:sp>
      <p:sp>
        <p:nvSpPr>
          <p:cNvPr id="5" name="Subtitle 4">
            <a:extLst>
              <a:ext uri="{FF2B5EF4-FFF2-40B4-BE49-F238E27FC236}">
                <a16:creationId xmlns:a16="http://schemas.microsoft.com/office/drawing/2014/main" id="{4A207A99-3612-8AEB-A97B-82F7F2A70C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12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5A20-2921-A2F1-340A-49036DCEC1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76D1C8-38D5-80EB-53A6-D804E656E269}"/>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9215B640-0D32-6A38-B767-9CBCE4453EB4}"/>
              </a:ext>
            </a:extLst>
          </p:cNvPr>
          <p:cNvSpPr txBox="1"/>
          <p:nvPr/>
        </p:nvSpPr>
        <p:spPr>
          <a:xfrm>
            <a:off x="2868460" y="6274321"/>
            <a:ext cx="5849655" cy="461665"/>
          </a:xfrm>
          <a:prstGeom prst="rect">
            <a:avLst/>
          </a:prstGeom>
          <a:noFill/>
        </p:spPr>
        <p:txBody>
          <a:bodyPr wrap="square" rtlCol="0">
            <a:spAutoFit/>
          </a:bodyPr>
          <a:lstStyle/>
          <a:p>
            <a:r>
              <a:rPr lang="en-US" sz="2400" dirty="0"/>
              <a:t>53% chose some type of increase</a:t>
            </a:r>
          </a:p>
        </p:txBody>
      </p:sp>
      <p:pic>
        <p:nvPicPr>
          <p:cNvPr id="5" name="Picture 2" descr="Forms response chart. Question title: If you prefer a percentage increase, how much more would you be willing to pay? (Current dues increase allowed ranges from zero - 3.7%). Number of responses: 287 responses.">
            <a:extLst>
              <a:ext uri="{FF2B5EF4-FFF2-40B4-BE49-F238E27FC236}">
                <a16:creationId xmlns:a16="http://schemas.microsoft.com/office/drawing/2014/main" id="{2497483D-627E-B0D4-69B8-0A723FB3C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6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6DD3-9316-DD8A-46B8-8F612E354E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99E386-DD28-8A0B-7C78-B5D066990A59}"/>
              </a:ext>
            </a:extLst>
          </p:cNvPr>
          <p:cNvSpPr>
            <a:spLocks noGrp="1"/>
          </p:cNvSpPr>
          <p:nvPr>
            <p:ph idx="1"/>
          </p:nvPr>
        </p:nvSpPr>
        <p:spPr/>
        <p:txBody>
          <a:bodyPr/>
          <a:lstStyle/>
          <a:p>
            <a:endParaRPr lang="en-US"/>
          </a:p>
        </p:txBody>
      </p:sp>
      <p:pic>
        <p:nvPicPr>
          <p:cNvPr id="4" name="Picture 2" descr="Forms response chart. Question title: Currently Bayshore’s C&amp;Rs do not allow for special assessments. However, this could be changed if 2/3rds of the membership voted to change the C&amp;Rs. Would you support a change to the C&amp;Rs to allow for special assessments, if the assessments were limited by dollar amount and/or frequency of levying?. Number of responses: 287 responses.">
            <a:extLst>
              <a:ext uri="{FF2B5EF4-FFF2-40B4-BE49-F238E27FC236}">
                <a16:creationId xmlns:a16="http://schemas.microsoft.com/office/drawing/2014/main" id="{B7EC0B27-30B1-64B3-A6B1-0D63C0CA1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63DD5D-4FA3-25E7-AAE8-B6D17EAF253A}"/>
              </a:ext>
            </a:extLst>
          </p:cNvPr>
          <p:cNvSpPr txBox="1"/>
          <p:nvPr/>
        </p:nvSpPr>
        <p:spPr>
          <a:xfrm>
            <a:off x="723481" y="5938576"/>
            <a:ext cx="10862268" cy="923330"/>
          </a:xfrm>
          <a:prstGeom prst="rect">
            <a:avLst/>
          </a:prstGeom>
          <a:noFill/>
        </p:spPr>
        <p:txBody>
          <a:bodyPr wrap="square" rtlCol="0">
            <a:spAutoFit/>
          </a:bodyPr>
          <a:lstStyle/>
          <a:p>
            <a:r>
              <a:rPr lang="en-US" dirty="0"/>
              <a:t>Currently Bayshore’s C&amp;Rs </a:t>
            </a:r>
            <a:r>
              <a:rPr lang="en-US" b="1" i="1" dirty="0">
                <a:effectLst/>
              </a:rPr>
              <a:t>do not</a:t>
            </a:r>
            <a:r>
              <a:rPr lang="en-US" dirty="0"/>
              <a:t> allow for special assessments. However, this could be changed if 2/3rds of the membership voted to change the C&amp;Rs. Would you support a change to the C&amp;Rs to allow for special assessments, if the assessments were limited by dollar amount and/or frequency of levying?</a:t>
            </a:r>
          </a:p>
        </p:txBody>
      </p:sp>
    </p:spTree>
    <p:extLst>
      <p:ext uri="{BB962C8B-B14F-4D97-AF65-F5344CB8AC3E}">
        <p14:creationId xmlns:p14="http://schemas.microsoft.com/office/powerpoint/2010/main" val="175554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2764-FD9A-DF8E-B32F-BA86CFA505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84DEB-574D-2825-0A06-2B352EF88BC2}"/>
              </a:ext>
            </a:extLst>
          </p:cNvPr>
          <p:cNvSpPr>
            <a:spLocks noGrp="1"/>
          </p:cNvSpPr>
          <p:nvPr>
            <p:ph idx="1"/>
          </p:nvPr>
        </p:nvSpPr>
        <p:spPr/>
        <p:txBody>
          <a:bodyPr/>
          <a:lstStyle/>
          <a:p>
            <a:endParaRPr lang="en-US"/>
          </a:p>
        </p:txBody>
      </p:sp>
      <p:pic>
        <p:nvPicPr>
          <p:cNvPr id="4" name="Picture 2" descr="Forms response chart. Question title: What is your primary use for your residence in Bayshore?. Number of responses: 280 responses.">
            <a:extLst>
              <a:ext uri="{FF2B5EF4-FFF2-40B4-BE49-F238E27FC236}">
                <a16:creationId xmlns:a16="http://schemas.microsoft.com/office/drawing/2014/main" id="{6B85DF1C-0958-87B5-BAEF-157E004F0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8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6983-E477-1B71-AF7F-F403489FE5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CE34CF-4266-D0A5-8D83-4B42F390FCF9}"/>
              </a:ext>
            </a:extLst>
          </p:cNvPr>
          <p:cNvSpPr>
            <a:spLocks noGrp="1"/>
          </p:cNvSpPr>
          <p:nvPr>
            <p:ph idx="1"/>
          </p:nvPr>
        </p:nvSpPr>
        <p:spPr/>
        <p:txBody>
          <a:bodyPr/>
          <a:lstStyle/>
          <a:p>
            <a:endParaRPr lang="en-US" dirty="0"/>
          </a:p>
        </p:txBody>
      </p:sp>
      <p:pic>
        <p:nvPicPr>
          <p:cNvPr id="4" name="Picture 2" descr="Forms response chart. Question title: How many homes/lots do you own in Bayshore. Number of responses: 285 responses.">
            <a:extLst>
              <a:ext uri="{FF2B5EF4-FFF2-40B4-BE49-F238E27FC236}">
                <a16:creationId xmlns:a16="http://schemas.microsoft.com/office/drawing/2014/main" id="{516F6D89-4F49-5F02-93AA-1BC964C3C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0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5986-B36B-5A59-10BF-C28B8914505C}"/>
              </a:ext>
            </a:extLst>
          </p:cNvPr>
          <p:cNvSpPr>
            <a:spLocks noGrp="1"/>
          </p:cNvSpPr>
          <p:nvPr>
            <p:ph type="title"/>
          </p:nvPr>
        </p:nvSpPr>
        <p:spPr/>
        <p:txBody>
          <a:bodyPr/>
          <a:lstStyle/>
          <a:p>
            <a:endParaRPr lang="en-US"/>
          </a:p>
        </p:txBody>
      </p:sp>
      <p:pic>
        <p:nvPicPr>
          <p:cNvPr id="7172" name="Picture 4" descr="Forms response chart. Question title: Do you plan to sell your home or lot in Bayshore in the next year?. Number of responses: 283 responses.">
            <a:extLst>
              <a:ext uri="{FF2B5EF4-FFF2-40B4-BE49-F238E27FC236}">
                <a16:creationId xmlns:a16="http://schemas.microsoft.com/office/drawing/2014/main" id="{74AAEBB3-E524-B781-A670-B56A03CED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15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677</TotalTime>
  <Words>2979</Words>
  <Application>Microsoft Office PowerPoint</Application>
  <PresentationFormat>Widescreen</PresentationFormat>
  <Paragraphs>215</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Symbol</vt:lpstr>
      <vt:lpstr>Times New Roman</vt:lpstr>
      <vt:lpstr>Office Theme</vt:lpstr>
      <vt:lpstr>Results of Dues Task Force Survey</vt:lpstr>
      <vt:lpstr>Format for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Themes from Member Comments</vt:lpstr>
      <vt:lpstr>Comments on the Amenities Themselves</vt:lpstr>
      <vt:lpstr>Clubhouse/Pool are Rarely Used</vt:lpstr>
      <vt:lpstr>Amenities Cost So Charge (Members)For Them</vt:lpstr>
      <vt:lpstr>Get Rid of the Amenities</vt:lpstr>
      <vt:lpstr>Quick Comments</vt:lpstr>
      <vt:lpstr>Shift Maintenance Costs Away From (Some) Members</vt:lpstr>
      <vt:lpstr>STRs Should Pay More Dues</vt:lpstr>
      <vt:lpstr>Raise Funds Without Increasing Dues</vt:lpstr>
      <vt:lpstr>Focus on the Board and Its Performance</vt:lpstr>
      <vt:lpstr>Questioning the Current/Past Boards’ Work</vt:lpstr>
      <vt:lpstr>Current Budget/Reserves Should Pay for Maintenance Costs</vt:lpstr>
      <vt:lpstr>Quick Comment</vt:lpstr>
      <vt:lpstr>Reasons for Not Supporting Dues Increase/Special Assessment</vt:lpstr>
      <vt:lpstr>Quality of Life/Inflation</vt:lpstr>
      <vt:lpstr>Solutions for Dealing with Maintenance Costs</vt:lpstr>
      <vt:lpstr>Develop a Special Assessment</vt:lpstr>
      <vt:lpstr>Stagger Projects</vt:lpstr>
      <vt:lpstr>Grants</vt:lpstr>
      <vt:lpstr>Dissolve Bayshore</vt:lpstr>
      <vt:lpstr>Use Differential Dues Structure</vt:lpstr>
      <vt:lpstr>Quick Comments</vt:lpstr>
      <vt:lpstr>ADA Concerns</vt:lpstr>
      <vt:lpstr>ADA Concerns/Comments on Accessibility</vt:lpstr>
      <vt:lpstr>Quick Comments: Crucial ADA points</vt:lpstr>
      <vt:lpstr>Support for Changes to the C&amp;Rs</vt:lpstr>
      <vt:lpstr>Misconceptions Miscommunications Misinformation </vt:lpstr>
      <vt:lpstr>Mobi-Mat Project and Clubhouse Elevator</vt:lpstr>
      <vt:lpstr>Comments Pertinent to the Special Road District</vt:lpstr>
      <vt:lpstr>Rent Out Clubhouse</vt:lpstr>
      <vt:lpstr>Don’t Open Bayshore To the Public</vt:lpstr>
      <vt:lpstr>Other Suggestions</vt:lpstr>
      <vt:lpstr>The Board Needs to Send Out Relevant Information</vt:lpstr>
      <vt:lpstr>Dues Task Force Recommendation</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 Apel</dc:creator>
  <cp:lastModifiedBy>Kenn Apel</cp:lastModifiedBy>
  <cp:revision>4</cp:revision>
  <cp:lastPrinted>2025-03-02T18:22:50Z</cp:lastPrinted>
  <dcterms:created xsi:type="dcterms:W3CDTF">2025-03-02T17:42:44Z</dcterms:created>
  <dcterms:modified xsi:type="dcterms:W3CDTF">2026-05-17T20:50:11Z</dcterms:modified>
</cp:coreProperties>
</file>