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4"/>
  </p:notesMasterIdLst>
  <p:sldIdLst>
    <p:sldId id="256" r:id="rId2"/>
    <p:sldId id="267" r:id="rId3"/>
    <p:sldId id="322" r:id="rId4"/>
    <p:sldId id="323" r:id="rId5"/>
    <p:sldId id="257" r:id="rId6"/>
    <p:sldId id="306" r:id="rId7"/>
    <p:sldId id="284" r:id="rId8"/>
    <p:sldId id="288" r:id="rId9"/>
    <p:sldId id="296" r:id="rId10"/>
    <p:sldId id="287" r:id="rId11"/>
    <p:sldId id="310" r:id="rId12"/>
    <p:sldId id="286" r:id="rId13"/>
    <p:sldId id="289" r:id="rId14"/>
    <p:sldId id="299" r:id="rId15"/>
    <p:sldId id="307" r:id="rId16"/>
    <p:sldId id="326" r:id="rId17"/>
    <p:sldId id="298" r:id="rId18"/>
    <p:sldId id="318" r:id="rId19"/>
    <p:sldId id="319" r:id="rId20"/>
    <p:sldId id="320" r:id="rId21"/>
    <p:sldId id="321" r:id="rId22"/>
    <p:sldId id="328" r:id="rId23"/>
  </p:sldIdLst>
  <p:sldSz cx="9144000" cy="5143500" type="screen16x9"/>
  <p:notesSz cx="6858000" cy="931386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69" autoAdjust="0"/>
    <p:restoredTop sz="81719" autoAdjust="0"/>
  </p:normalViewPr>
  <p:slideViewPr>
    <p:cSldViewPr snapToGrid="0">
      <p:cViewPr varScale="1">
        <p:scale>
          <a:sx n="119" d="100"/>
          <a:sy n="119" d="100"/>
        </p:scale>
        <p:origin x="1578" y="102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25438" y="698500"/>
            <a:ext cx="6207125" cy="34925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424085"/>
            <a:ext cx="5486400" cy="41912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livingcost.org/cost/united-states/or" TargetMode="External"/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s://www.topnutritioncoaching.com/blog/cost-of-eating-out-vs-eating-in" TargetMode="External"/><Relationship Id="rId4" Type="http://schemas.openxmlformats.org/officeDocument/2006/relationships/hyperlink" Target="https://woolworthonfifth.com/average-cost-of-dinner-at-a-restaurant-2023/" TargetMode="Externa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fd17a7c1a7_0_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25438" y="698500"/>
            <a:ext cx="6207125" cy="34925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fd17a7c1a7_0_47:notes"/>
          <p:cNvSpPr txBox="1">
            <a:spLocks noGrp="1"/>
          </p:cNvSpPr>
          <p:nvPr>
            <p:ph type="body" idx="1"/>
          </p:nvPr>
        </p:nvSpPr>
        <p:spPr>
          <a:xfrm>
            <a:off x="685800" y="4424085"/>
            <a:ext cx="5486400" cy="419123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7518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0597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12554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Sources </a:t>
            </a:r>
            <a:r>
              <a:rPr lang="en-US" u="sng" kern="100" dirty="0">
                <a:solidFill>
                  <a:srgbClr val="467886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Living Cost</a:t>
            </a:r>
            <a:r>
              <a:rPr lang="en-US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 </a:t>
            </a:r>
            <a:r>
              <a:rPr lang="en-US" u="sng" kern="100" dirty="0">
                <a:solidFill>
                  <a:srgbClr val="467886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Wool Worth on Fifth</a:t>
            </a:r>
            <a:r>
              <a:rPr lang="en-US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and  </a:t>
            </a:r>
          </a:p>
          <a:p>
            <a:r>
              <a:rPr lang="en-US" u="sng" kern="100" dirty="0">
                <a:solidFill>
                  <a:srgbClr val="467886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hlinkClick r:id="rId5"/>
              </a:rPr>
              <a:t>Top Nutrition Coaching website</a:t>
            </a:r>
            <a:r>
              <a:rPr lang="en-US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s.</a:t>
            </a:r>
            <a:endParaRPr lang="en-US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73922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20863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461631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459896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77902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2412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>
          <a:extLst>
            <a:ext uri="{FF2B5EF4-FFF2-40B4-BE49-F238E27FC236}">
              <a16:creationId xmlns:a16="http://schemas.microsoft.com/office/drawing/2014/main" id="{1F61E11B-7757-651F-A083-37CA25E7CB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2fd17a7c1a7_0_68:notes">
            <a:extLst>
              <a:ext uri="{FF2B5EF4-FFF2-40B4-BE49-F238E27FC236}">
                <a16:creationId xmlns:a16="http://schemas.microsoft.com/office/drawing/2014/main" id="{192A7358-1B39-7547-60E8-AA7BD9591C8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25438" y="698500"/>
            <a:ext cx="6207125" cy="34925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2fd17a7c1a7_0_68:notes">
            <a:extLst>
              <a:ext uri="{FF2B5EF4-FFF2-40B4-BE49-F238E27FC236}">
                <a16:creationId xmlns:a16="http://schemas.microsoft.com/office/drawing/2014/main" id="{3B068F35-4AA4-9B6C-8B30-A4259FFCFAE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24085"/>
            <a:ext cx="5486400" cy="419123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949894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>
          <a:extLst>
            <a:ext uri="{FF2B5EF4-FFF2-40B4-BE49-F238E27FC236}">
              <a16:creationId xmlns:a16="http://schemas.microsoft.com/office/drawing/2014/main" id="{E606E791-B01B-C8E5-1441-1151224E2F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2fd17a7c1a7_0_73:notes">
            <a:extLst>
              <a:ext uri="{FF2B5EF4-FFF2-40B4-BE49-F238E27FC236}">
                <a16:creationId xmlns:a16="http://schemas.microsoft.com/office/drawing/2014/main" id="{460A5F38-D66D-A100-6AD2-0344BED0D23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25438" y="698500"/>
            <a:ext cx="6207125" cy="34925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2fd17a7c1a7_0_73:notes">
            <a:extLst>
              <a:ext uri="{FF2B5EF4-FFF2-40B4-BE49-F238E27FC236}">
                <a16:creationId xmlns:a16="http://schemas.microsoft.com/office/drawing/2014/main" id="{B7B78252-D4A3-4B8F-B094-BB34C7681B5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24085"/>
            <a:ext cx="5486400" cy="419123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49127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2fd17a7c1a7_0_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25438" y="698500"/>
            <a:ext cx="6207125" cy="34925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2fd17a7c1a7_0_53:notes"/>
          <p:cNvSpPr txBox="1">
            <a:spLocks noGrp="1"/>
          </p:cNvSpPr>
          <p:nvPr>
            <p:ph type="body" idx="1"/>
          </p:nvPr>
        </p:nvSpPr>
        <p:spPr>
          <a:xfrm>
            <a:off x="685800" y="4424085"/>
            <a:ext cx="5486400" cy="419123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788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A5F73C-E9D5-F84B-BE46-B7EDAC3A82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B09E606-311A-F255-1309-3B3B8FB541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25438" y="698500"/>
            <a:ext cx="6207125" cy="34925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32E422D-9E2A-0A75-8A32-EE70CCC4AC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3217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3075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C06DBA-67C5-A64D-E237-34915B3E3D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98B5937-D19B-B51E-464C-289A25EB0F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25438" y="698500"/>
            <a:ext cx="6207125" cy="34925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E66C5D8-A862-BD29-FD3E-FE5290ACA2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2785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8642316" cy="483869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8B4E037-3D9A-EF08-FC0D-806B9483C734}"/>
              </a:ext>
            </a:extLst>
          </p:cNvPr>
          <p:cNvSpPr txBox="1"/>
          <p:nvPr/>
        </p:nvSpPr>
        <p:spPr>
          <a:xfrm>
            <a:off x="0" y="4909910"/>
            <a:ext cx="47562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Kenn Apel, Josh and Megan Hanselman, Kate Lansing, Mary Lou Morris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B26345E-3EF1-61F9-91D8-22263DDA07A7}"/>
              </a:ext>
            </a:extLst>
          </p:cNvPr>
          <p:cNvSpPr txBox="1"/>
          <p:nvPr/>
        </p:nvSpPr>
        <p:spPr>
          <a:xfrm>
            <a:off x="6938211" y="4716379"/>
            <a:ext cx="20089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November 2024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8681B4-1D60-E5D3-F87B-13D35C98B7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2368C-1489-7A6F-2AF8-BDD69D72FE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-83600"/>
            <a:ext cx="8520600" cy="74282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Using All But $250K of Bayshore’s Reserves</a:t>
            </a:r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4D9D45A2-BC50-BA30-9F9E-5588811A5F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85" y="1247553"/>
            <a:ext cx="4589228" cy="3267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>
            <a:extLst>
              <a:ext uri="{FF2B5EF4-FFF2-40B4-BE49-F238E27FC236}">
                <a16:creationId xmlns:a16="http://schemas.microsoft.com/office/drawing/2014/main" id="{86632516-3AA1-EC8B-428B-34A5071192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7594" y="1325526"/>
            <a:ext cx="4566993" cy="2821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6EFE81D-76CB-4491-B501-B7DB815437A0}"/>
              </a:ext>
            </a:extLst>
          </p:cNvPr>
          <p:cNvSpPr txBox="1"/>
          <p:nvPr/>
        </p:nvSpPr>
        <p:spPr>
          <a:xfrm>
            <a:off x="1206768" y="2816331"/>
            <a:ext cx="93566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$303,707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B1A479A-8836-0B26-35E7-C2AFBC8B5BAE}"/>
              </a:ext>
            </a:extLst>
          </p:cNvPr>
          <p:cNvSpPr txBox="1"/>
          <p:nvPr/>
        </p:nvSpPr>
        <p:spPr>
          <a:xfrm>
            <a:off x="5840820" y="2822397"/>
            <a:ext cx="12688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$</a:t>
            </a:r>
            <a:r>
              <a:rPr lang="en-US" sz="1000" dirty="0"/>
              <a:t>694,707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ED5CBF-EDBB-8FB2-1BE8-0F52BD513B23}"/>
              </a:ext>
            </a:extLst>
          </p:cNvPr>
          <p:cNvSpPr txBox="1"/>
          <p:nvPr/>
        </p:nvSpPr>
        <p:spPr>
          <a:xfrm>
            <a:off x="5550195" y="4668114"/>
            <a:ext cx="29080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Including tabled items: $891K </a:t>
            </a:r>
            <a:r>
              <a:rPr lang="en-US" b="1" u="sng" dirty="0"/>
              <a:t>est.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3CA0C0-E2F4-6914-EFDD-3557400CF7AE}"/>
              </a:ext>
            </a:extLst>
          </p:cNvPr>
          <p:cNvSpPr txBox="1"/>
          <p:nvPr/>
        </p:nvSpPr>
        <p:spPr>
          <a:xfrm>
            <a:off x="944792" y="4639037"/>
            <a:ext cx="25838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30-year plan only: $500K </a:t>
            </a:r>
            <a:r>
              <a:rPr lang="en-US" b="1" u="sng" dirty="0"/>
              <a:t>est.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904ECB8-8D77-C39C-01A0-F7DD4CA5172A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4832400" y="843516"/>
            <a:ext cx="3999900" cy="382459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E36440-A87B-D8B9-A9E4-02C30296019D}"/>
              </a:ext>
            </a:extLst>
          </p:cNvPr>
          <p:cNvSpPr txBox="1"/>
          <p:nvPr/>
        </p:nvSpPr>
        <p:spPr>
          <a:xfrm>
            <a:off x="3572305" y="1864691"/>
            <a:ext cx="93566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$176,000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1036B97-5715-76DB-DF7C-406AB387B10D}"/>
              </a:ext>
            </a:extLst>
          </p:cNvPr>
          <p:cNvSpPr txBox="1"/>
          <p:nvPr/>
        </p:nvSpPr>
        <p:spPr>
          <a:xfrm>
            <a:off x="8068922" y="1444606"/>
            <a:ext cx="93566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$176,000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682CA4D-65C2-E98C-03A2-D230ADE8FE37}"/>
              </a:ext>
            </a:extLst>
          </p:cNvPr>
          <p:cNvSpPr txBox="1"/>
          <p:nvPr/>
        </p:nvSpPr>
        <p:spPr>
          <a:xfrm>
            <a:off x="7945109" y="2110912"/>
            <a:ext cx="93566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$20,293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EAFA02B-4494-DB03-EC6B-D9D0A629974D}"/>
              </a:ext>
            </a:extLst>
          </p:cNvPr>
          <p:cNvSpPr txBox="1"/>
          <p:nvPr/>
        </p:nvSpPr>
        <p:spPr>
          <a:xfrm>
            <a:off x="3788735" y="3578141"/>
            <a:ext cx="93566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$20,293</a:t>
            </a:r>
          </a:p>
        </p:txBody>
      </p:sp>
    </p:spTree>
    <p:extLst>
      <p:ext uri="{BB962C8B-B14F-4D97-AF65-F5344CB8AC3E}">
        <p14:creationId xmlns:p14="http://schemas.microsoft.com/office/powerpoint/2010/main" val="1734820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763066D-76EC-FE1C-8A13-7BDF75BC601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Use of Bayshore’s Reserves Doesn’t Meet Financial Needs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F83975F9-847A-949A-FA06-94E0E869808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9708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9A1E66-F079-CD13-0B7E-3D4EF4F405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1700" y="1368352"/>
            <a:ext cx="8520600" cy="2052600"/>
          </a:xfrm>
        </p:spPr>
        <p:txBody>
          <a:bodyPr>
            <a:normAutofit/>
          </a:bodyPr>
          <a:lstStyle/>
          <a:p>
            <a:r>
              <a:rPr lang="en-US" dirty="0"/>
              <a:t>Member Dues Could Be Increased</a:t>
            </a:r>
          </a:p>
        </p:txBody>
      </p:sp>
    </p:spTree>
    <p:extLst>
      <p:ext uri="{BB962C8B-B14F-4D97-AF65-F5344CB8AC3E}">
        <p14:creationId xmlns:p14="http://schemas.microsoft.com/office/powerpoint/2010/main" val="12660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A26063-84F3-F856-7FC3-E502A1F1AB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3D1A3-2E55-84AF-50AD-297DFEEB2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Bayshore Dues History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01F40C-9D88-F705-4D9D-FC8C484F55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 1963, dues were set at $20/year. That is equivalent to $205 in today’s economy. </a:t>
            </a:r>
            <a:endParaRPr lang="en-US" sz="2800" kern="100" dirty="0">
              <a:solidFill>
                <a:schemeClr val="tx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There have been 61 opportunities to raise the dues. </a:t>
            </a:r>
          </a:p>
          <a:p>
            <a:pPr marL="800100" lvl="1" indent="-342900">
              <a:buFont typeface="Symbol" panose="05050102010706020507" pitchFamily="18" charset="2"/>
              <a:buChar char=""/>
            </a:pPr>
            <a:r>
              <a:rPr lang="en-US" sz="24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If each opportunity was taken, dues currently would be $630/year ($52.50/mo.)</a:t>
            </a:r>
            <a:endParaRPr lang="en-US" sz="2400" kern="100" dirty="0">
              <a:solidFill>
                <a:schemeClr val="tx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Dues were raised* 25 times (57%) to get to our current $270/year.</a:t>
            </a:r>
          </a:p>
          <a:p>
            <a:pPr marL="0" marR="0" lv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800" kern="1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>
              <a:buFont typeface="Symbol" panose="05050102010706020507" pitchFamily="18" charset="2"/>
              <a:buChar char=""/>
            </a:pPr>
            <a:r>
              <a:rPr lang="en-US" sz="2800" kern="100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Current dues are $270/year or $22.50/mo.</a:t>
            </a:r>
            <a:endParaRPr lang="en-US" sz="2800" kern="100" dirty="0">
              <a:solidFill>
                <a:schemeClr val="tx1"/>
              </a:solidFill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BD9903F-8952-063B-43BC-F0F199C4459F}"/>
              </a:ext>
            </a:extLst>
          </p:cNvPr>
          <p:cNvSpPr txBox="1"/>
          <p:nvPr/>
        </p:nvSpPr>
        <p:spPr>
          <a:xfrm>
            <a:off x="5841507" y="4802819"/>
            <a:ext cx="29907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*Dues were reduced one year</a:t>
            </a:r>
          </a:p>
        </p:txBody>
      </p:sp>
    </p:spTree>
    <p:extLst>
      <p:ext uri="{BB962C8B-B14F-4D97-AF65-F5344CB8AC3E}">
        <p14:creationId xmlns:p14="http://schemas.microsoft.com/office/powerpoint/2010/main" val="10367762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F3CE7-B457-6112-C92D-6DE1A74FDC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127310"/>
            <a:ext cx="8520600" cy="572700"/>
          </a:xfrm>
        </p:spPr>
        <p:txBody>
          <a:bodyPr>
            <a:normAutofit fontScale="90000"/>
          </a:bodyPr>
          <a:lstStyle/>
          <a:p>
            <a:r>
              <a:rPr lang="en-US" dirty="0"/>
              <a:t>What Does It Take to Increase the Dues?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8E8CBA-88E7-E6D4-4FE9-83BDB42707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772766"/>
            <a:ext cx="8669014" cy="4312155"/>
          </a:xfrm>
        </p:spPr>
        <p:txBody>
          <a:bodyPr>
            <a:normAutofit/>
          </a:bodyPr>
          <a:lstStyle/>
          <a:p>
            <a:r>
              <a:rPr lang="en-US" sz="2200" dirty="0">
                <a:solidFill>
                  <a:schemeClr val="tx1"/>
                </a:solidFill>
              </a:rPr>
              <a:t>Bayshore’s dues structure is written into the C&amp;Rs.</a:t>
            </a:r>
          </a:p>
          <a:p>
            <a:r>
              <a:rPr lang="en-US" sz="2200" dirty="0">
                <a:solidFill>
                  <a:schemeClr val="tx1"/>
                </a:solidFill>
              </a:rPr>
              <a:t>To change the C&amp;Rs, 2/3 of </a:t>
            </a:r>
            <a:r>
              <a:rPr lang="en-US" sz="2200" u="sng" dirty="0">
                <a:solidFill>
                  <a:schemeClr val="tx1"/>
                </a:solidFill>
              </a:rPr>
              <a:t>all</a:t>
            </a:r>
            <a:r>
              <a:rPr lang="en-US" sz="2200" dirty="0">
                <a:solidFill>
                  <a:schemeClr val="tx1"/>
                </a:solidFill>
              </a:rPr>
              <a:t> members must approve the change.</a:t>
            </a:r>
          </a:p>
          <a:p>
            <a:r>
              <a:rPr lang="en-US" sz="2200" dirty="0">
                <a:solidFill>
                  <a:schemeClr val="tx1"/>
                </a:solidFill>
              </a:rPr>
              <a:t>Some members suggest that a change to the C&amp;Rs is impossible; that not enough members will vote for a change.</a:t>
            </a:r>
          </a:p>
          <a:p>
            <a:pPr lvl="1"/>
            <a:r>
              <a:rPr lang="en-US" sz="2200" dirty="0">
                <a:solidFill>
                  <a:schemeClr val="tx1"/>
                </a:solidFill>
              </a:rPr>
              <a:t>We will never know if a change is possible until we try.</a:t>
            </a:r>
          </a:p>
          <a:p>
            <a:pPr lvl="1"/>
            <a:r>
              <a:rPr lang="en-US" sz="2200" dirty="0">
                <a:solidFill>
                  <a:schemeClr val="tx1"/>
                </a:solidFill>
              </a:rPr>
              <a:t>Members have shown their support for and have gone out of their way to support Bayshore numerous times in the recent past (e.g., Artisans, Weed-Whackers, extra dues donors, donors to the beach access project). </a:t>
            </a:r>
          </a:p>
        </p:txBody>
      </p:sp>
    </p:spTree>
    <p:extLst>
      <p:ext uri="{BB962C8B-B14F-4D97-AF65-F5344CB8AC3E}">
        <p14:creationId xmlns:p14="http://schemas.microsoft.com/office/powerpoint/2010/main" val="28739365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C0DD42D-0FB8-912A-0ECA-2FFAFCEED82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u="sng" dirty="0"/>
              <a:t>Potential</a:t>
            </a:r>
            <a:r>
              <a:rPr lang="en-US" dirty="0"/>
              <a:t> Change to C&amp;Rs Language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A0175CF7-EC21-4FD3-7B48-69CFD6A87A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1700" y="3312426"/>
            <a:ext cx="8520600" cy="792600"/>
          </a:xfrm>
        </p:spPr>
        <p:txBody>
          <a:bodyPr>
            <a:normAutofit fontScale="85000" lnSpcReduction="20000"/>
          </a:bodyPr>
          <a:lstStyle/>
          <a:p>
            <a:r>
              <a:rPr lang="en-US" dirty="0">
                <a:solidFill>
                  <a:schemeClr val="tx1"/>
                </a:solidFill>
              </a:rPr>
              <a:t>“Dues shall be raised each year no less than 4% and no more than 10% above the current dues”</a:t>
            </a:r>
          </a:p>
        </p:txBody>
      </p:sp>
    </p:spTree>
    <p:extLst>
      <p:ext uri="{BB962C8B-B14F-4D97-AF65-F5344CB8AC3E}">
        <p14:creationId xmlns:p14="http://schemas.microsoft.com/office/powerpoint/2010/main" val="33661313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6ED80-B017-55E9-666B-5A25A53C0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252E9F-0A0E-856A-9498-BBBBE84FCB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CAB37DF-CB0C-47EE-42C4-E2DB232E7A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"/>
            <a:ext cx="9144000" cy="5868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83120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C55C0F-A221-9C33-AD16-3E237BF84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0"/>
            <a:ext cx="8520600" cy="572700"/>
          </a:xfrm>
        </p:spPr>
        <p:txBody>
          <a:bodyPr>
            <a:normAutofit fontScale="90000"/>
          </a:bodyPr>
          <a:lstStyle/>
          <a:p>
            <a:r>
              <a:rPr lang="en-US" dirty="0"/>
              <a:t>Dues Task Force Analysis	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0EF1B9-C483-DFD6-3062-9029A8E26C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-1" y="449669"/>
            <a:ext cx="9069355" cy="4244162"/>
          </a:xfrm>
        </p:spPr>
        <p:txBody>
          <a:bodyPr>
            <a:noAutofit/>
          </a:bodyPr>
          <a:lstStyle/>
          <a:p>
            <a:r>
              <a:rPr lang="en-US" sz="2200" dirty="0">
                <a:solidFill>
                  <a:schemeClr val="tx1"/>
                </a:solidFill>
                <a:latin typeface="+mn-lt"/>
              </a:rPr>
              <a:t>Bayshore could increase the dues by 10% next year and continue to increase dues by 10% the following 7 years </a:t>
            </a:r>
          </a:p>
          <a:p>
            <a:r>
              <a:rPr lang="en-US" sz="2200" dirty="0">
                <a:solidFill>
                  <a:schemeClr val="tx1"/>
                </a:solidFill>
                <a:latin typeface="+mn-lt"/>
              </a:rPr>
              <a:t>If the dues were increased as such, Bayshore would be back on a much more solid financial foundation including having funds to cover the renovation and some unplanned jobs</a:t>
            </a:r>
          </a:p>
          <a:p>
            <a:pPr lvl="2"/>
            <a:r>
              <a:rPr lang="en-US" sz="2200" dirty="0">
                <a:solidFill>
                  <a:schemeClr val="tx1"/>
                </a:solidFill>
                <a:latin typeface="+mn-lt"/>
              </a:rPr>
              <a:t>Some unplanned jobs could be covered with some of the current reserves as well</a:t>
            </a:r>
          </a:p>
          <a:p>
            <a:pPr lvl="1"/>
            <a:r>
              <a:rPr lang="en-US" sz="2200" dirty="0">
                <a:solidFill>
                  <a:schemeClr val="tx1"/>
                </a:solidFill>
                <a:highlight>
                  <a:srgbClr val="FFFF00"/>
                </a:highlight>
                <a:latin typeface="+mn-lt"/>
              </a:rPr>
              <a:t>Dues </a:t>
            </a:r>
            <a:r>
              <a:rPr lang="en-US" sz="2200" u="sng" dirty="0">
                <a:solidFill>
                  <a:schemeClr val="tx1"/>
                </a:solidFill>
                <a:highlight>
                  <a:srgbClr val="FFFF00"/>
                </a:highlight>
                <a:latin typeface="+mn-lt"/>
              </a:rPr>
              <a:t>after 8 years </a:t>
            </a:r>
            <a:r>
              <a:rPr lang="en-US" sz="2200" dirty="0">
                <a:solidFill>
                  <a:schemeClr val="tx1"/>
                </a:solidFill>
                <a:highlight>
                  <a:srgbClr val="FFFF00"/>
                </a:highlight>
                <a:latin typeface="+mn-lt"/>
              </a:rPr>
              <a:t>will have gone up an additional $309 ($26/mo.)</a:t>
            </a:r>
          </a:p>
          <a:p>
            <a:r>
              <a:rPr lang="en-US" sz="2000" u="sng" kern="100" dirty="0">
                <a:solidFill>
                  <a:schemeClr val="tx1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Note</a:t>
            </a:r>
            <a:r>
              <a:rPr lang="en-US" sz="2000" kern="100" dirty="0">
                <a:solidFill>
                  <a:schemeClr val="tx1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 The current average HOA membership fee for a single-family home in Oregon is </a:t>
            </a:r>
            <a:r>
              <a:rPr lang="en-US" sz="2000" b="1" i="1" kern="100" dirty="0">
                <a:solidFill>
                  <a:schemeClr val="tx1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$300</a:t>
            </a:r>
            <a:r>
              <a:rPr lang="en-US" sz="2000" kern="100" dirty="0">
                <a:solidFill>
                  <a:schemeClr val="tx1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 per month (</a:t>
            </a:r>
            <a:r>
              <a:rPr lang="en-US" sz="2000" b="1" kern="100" dirty="0">
                <a:solidFill>
                  <a:schemeClr val="tx1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$3,600</a:t>
            </a:r>
            <a:r>
              <a:rPr lang="en-US" sz="2000" kern="100" dirty="0">
                <a:solidFill>
                  <a:schemeClr val="tx1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 annually).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690731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0863E8-BE06-2FEC-CC60-A19D5B9461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1708" y="744576"/>
            <a:ext cx="8520600" cy="1077137"/>
          </a:xfrm>
        </p:spPr>
        <p:txBody>
          <a:bodyPr>
            <a:normAutofit/>
          </a:bodyPr>
          <a:lstStyle/>
          <a:p>
            <a:r>
              <a:rPr lang="en-US" dirty="0"/>
              <a:t>Member Suggestion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B1762530-CBF0-0BF7-F3D3-4A2ADE6D94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1700" y="2161953"/>
            <a:ext cx="8520600" cy="1464772"/>
          </a:xfrm>
        </p:spPr>
        <p:txBody>
          <a:bodyPr>
            <a:noAutofit/>
          </a:bodyPr>
          <a:lstStyle/>
          <a:p>
            <a:r>
              <a:rPr lang="en-US" sz="4700" dirty="0"/>
              <a:t>Shut Down the Pool Permanently</a:t>
            </a:r>
          </a:p>
        </p:txBody>
      </p:sp>
    </p:spTree>
    <p:extLst>
      <p:ext uri="{BB962C8B-B14F-4D97-AF65-F5344CB8AC3E}">
        <p14:creationId xmlns:p14="http://schemas.microsoft.com/office/powerpoint/2010/main" val="28734415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6C9E2C4-921F-E575-41DC-08EAF95A4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044" y="103667"/>
            <a:ext cx="8815526" cy="914058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Effect on Budget with Shutting the Pool Down Permanently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7D19DF-1CB9-226A-35B6-3EA60CAF83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774" y="1017725"/>
            <a:ext cx="8985183" cy="4125775"/>
          </a:xfrm>
        </p:spPr>
        <p:txBody>
          <a:bodyPr>
            <a:normAutofit fontScale="85000" lnSpcReduction="20000"/>
          </a:bodyPr>
          <a:lstStyle/>
          <a:p>
            <a:r>
              <a:rPr lang="en-US" sz="2400" dirty="0"/>
              <a:t>Would save an estimated $46K a year in costs: personnel, chemicals, regular repairs, and estimated costs for propane </a:t>
            </a:r>
          </a:p>
          <a:p>
            <a:r>
              <a:rPr lang="en-US" sz="2400" dirty="0"/>
              <a:t>Without pool:</a:t>
            </a:r>
          </a:p>
          <a:p>
            <a:pPr lvl="1"/>
            <a:r>
              <a:rPr lang="en-US" sz="2000" dirty="0"/>
              <a:t>Would result in </a:t>
            </a:r>
            <a:r>
              <a:rPr lang="en-US" sz="2000" dirty="0">
                <a:highlight>
                  <a:srgbClr val="FFFF00"/>
                </a:highlight>
              </a:rPr>
              <a:t>$471,000 </a:t>
            </a:r>
            <a:r>
              <a:rPr lang="en-US" sz="2000" dirty="0"/>
              <a:t>for reserves across eight years (vs. $20K)</a:t>
            </a:r>
          </a:p>
          <a:p>
            <a:pPr lvl="1"/>
            <a:r>
              <a:rPr lang="en-US" sz="2000" dirty="0"/>
              <a:t>Bayshore’s </a:t>
            </a:r>
            <a:r>
              <a:rPr lang="en-US" sz="2000" u="sng" dirty="0"/>
              <a:t>30-year maintenance plan </a:t>
            </a:r>
            <a:r>
              <a:rPr lang="en-US" sz="2000" dirty="0"/>
              <a:t>for property, facilities, and equipment for the </a:t>
            </a:r>
            <a:r>
              <a:rPr lang="en-US" sz="2000" u="sng" dirty="0"/>
              <a:t>next eight years combined </a:t>
            </a:r>
            <a:r>
              <a:rPr lang="en-US" sz="2000" dirty="0"/>
              <a:t>would be an estimated </a:t>
            </a:r>
            <a:r>
              <a:rPr lang="en-US" sz="2000" dirty="0">
                <a:highlight>
                  <a:srgbClr val="FFFF00"/>
                </a:highlight>
              </a:rPr>
              <a:t>$448,000 </a:t>
            </a:r>
            <a:r>
              <a:rPr lang="en-US" sz="2000" dirty="0"/>
              <a:t>(vs. $500K)</a:t>
            </a:r>
            <a:endParaRPr lang="en-US" sz="2400" dirty="0"/>
          </a:p>
          <a:p>
            <a:r>
              <a:rPr lang="en-US" sz="2400" dirty="0"/>
              <a:t>Across eight years, the estimated annual costs (Bayshore’s annual budget) plus funds put into the reserves result in an extra $23Kof  discretionary funds.</a:t>
            </a:r>
          </a:p>
          <a:p>
            <a:pPr marL="114297" indent="0">
              <a:buNone/>
            </a:pPr>
            <a:endParaRPr lang="en-US" sz="2400" dirty="0"/>
          </a:p>
          <a:p>
            <a:r>
              <a:rPr lang="en-US" sz="2400" dirty="0"/>
              <a:t>Numbers above do </a:t>
            </a:r>
            <a:r>
              <a:rPr lang="en-US" sz="2400" u="sng" dirty="0"/>
              <a:t>not include </a:t>
            </a:r>
            <a:r>
              <a:rPr lang="en-US" sz="2400" dirty="0"/>
              <a:t>funds for </a:t>
            </a:r>
            <a:r>
              <a:rPr lang="en-US" sz="2400" u="sng" dirty="0"/>
              <a:t>unplanned jobs </a:t>
            </a:r>
            <a:r>
              <a:rPr lang="en-US" sz="2400" dirty="0"/>
              <a:t>(this year: $78,000) or </a:t>
            </a:r>
            <a:r>
              <a:rPr lang="en-US" sz="2400" u="sng" dirty="0"/>
              <a:t>tabled jobs </a:t>
            </a:r>
            <a:r>
              <a:rPr lang="en-US" sz="2400" dirty="0"/>
              <a:t>(i.e., clubhouse reno, tennis court = approx. $391K)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8630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0B400-FF5F-EDB8-0E1A-9BB0BE29B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189844"/>
            <a:ext cx="8520600" cy="572700"/>
          </a:xfrm>
        </p:spPr>
        <p:txBody>
          <a:bodyPr>
            <a:normAutofit fontScale="90000"/>
          </a:bodyPr>
          <a:lstStyle/>
          <a:p>
            <a:r>
              <a:rPr lang="en-US" dirty="0"/>
              <a:t>Positive Aspects of Bayshore (an HOA)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BE55BB-54C7-441C-0523-EE5C17F333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0155" y="833497"/>
            <a:ext cx="8602145" cy="4248866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Members have access to:</a:t>
            </a:r>
          </a:p>
          <a:p>
            <a:pPr lvl="1"/>
            <a:r>
              <a:rPr lang="en-US" sz="1800" dirty="0"/>
              <a:t>Pool</a:t>
            </a:r>
          </a:p>
          <a:p>
            <a:pPr lvl="1"/>
            <a:r>
              <a:rPr lang="en-US" sz="1800" dirty="0"/>
              <a:t>Rec room</a:t>
            </a:r>
          </a:p>
          <a:p>
            <a:pPr lvl="1"/>
            <a:r>
              <a:rPr lang="en-US" sz="1800" dirty="0"/>
              <a:t>Clubhouse facilities, including free classes and use for members’ events</a:t>
            </a:r>
          </a:p>
          <a:p>
            <a:pPr lvl="1"/>
            <a:r>
              <a:rPr lang="en-US" sz="1800" dirty="0"/>
              <a:t>Social events</a:t>
            </a:r>
          </a:p>
          <a:p>
            <a:pPr lvl="1"/>
            <a:r>
              <a:rPr lang="en-US" sz="1800" dirty="0"/>
              <a:t>Tennis court</a:t>
            </a:r>
          </a:p>
          <a:p>
            <a:pPr lvl="1"/>
            <a:r>
              <a:rPr lang="en-US" sz="1800" dirty="0"/>
              <a:t>Playground</a:t>
            </a:r>
          </a:p>
          <a:p>
            <a:pPr lvl="1"/>
            <a:r>
              <a:rPr lang="en-US" sz="1800" dirty="0"/>
              <a:t>Two other “natural” parks</a:t>
            </a:r>
          </a:p>
          <a:p>
            <a:pPr lvl="1"/>
            <a:r>
              <a:rPr lang="en-US" sz="1800" dirty="0"/>
              <a:t>Backyard patio</a:t>
            </a:r>
          </a:p>
          <a:p>
            <a:pPr lvl="1"/>
            <a:r>
              <a:rPr lang="en-US" sz="1800" dirty="0"/>
              <a:t>Many beach accesses</a:t>
            </a:r>
          </a:p>
          <a:p>
            <a:pPr lvl="1"/>
            <a:r>
              <a:rPr lang="en-US" sz="1800" dirty="0"/>
              <a:t>Planning committee to monitor C&amp;R rules (house conformity, trees, fireworks, etc.)</a:t>
            </a:r>
          </a:p>
          <a:p>
            <a:r>
              <a:rPr lang="en-US" dirty="0"/>
              <a:t>Members benefit from the many volunteers who help maintain and improve Bayshore’s amenities and facilities</a:t>
            </a:r>
          </a:p>
          <a:p>
            <a:r>
              <a:rPr lang="en-US" dirty="0"/>
              <a:t>Members also benefit financially from living in an HOA</a:t>
            </a:r>
          </a:p>
        </p:txBody>
      </p:sp>
    </p:spTree>
    <p:extLst>
      <p:ext uri="{BB962C8B-B14F-4D97-AF65-F5344CB8AC3E}">
        <p14:creationId xmlns:p14="http://schemas.microsoft.com/office/powerpoint/2010/main" val="4430115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774BDE-CD76-85F5-184C-19E3B0BBC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Cons to Shutting Down the Pool Permanently 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80D50E-053D-F0DB-543D-15F4361945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152475"/>
            <a:ext cx="8520600" cy="3991025"/>
          </a:xfrm>
        </p:spPr>
        <p:txBody>
          <a:bodyPr>
            <a:normAutofit fontScale="77500" lnSpcReduction="20000"/>
          </a:bodyPr>
          <a:lstStyle/>
          <a:p>
            <a:r>
              <a:rPr lang="en-US" sz="2800" dirty="0"/>
              <a:t>Pool is what attracted many members to purchase in Bayshore</a:t>
            </a:r>
          </a:p>
          <a:p>
            <a:r>
              <a:rPr lang="en-US" sz="2800" dirty="0"/>
              <a:t>Most real estate ads for homes in Bayshore include mention/picture of pool</a:t>
            </a:r>
          </a:p>
          <a:p>
            <a:r>
              <a:rPr lang="en-US" sz="2800" dirty="0"/>
              <a:t>Pool is used notably in summer</a:t>
            </a:r>
          </a:p>
          <a:p>
            <a:pPr lvl="1"/>
            <a:r>
              <a:rPr lang="en-US" sz="2800" dirty="0"/>
              <a:t>For an average week, there were 686 visits/uses (93% were members and their families; 7% were renters of Bayshore homes)</a:t>
            </a:r>
          </a:p>
          <a:p>
            <a:endParaRPr lang="en-US" sz="2800" dirty="0"/>
          </a:p>
          <a:p>
            <a:r>
              <a:rPr lang="en-US" sz="2800" dirty="0"/>
              <a:t>There were positive comments re: the pool in the 2021 member survey</a:t>
            </a:r>
            <a:br>
              <a:rPr lang="en-US" sz="2800" dirty="0"/>
            </a:b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04408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B466C-5415-F610-9E6C-42919DEE63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413" y="125429"/>
            <a:ext cx="8520600" cy="5727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Results of 2021 Survey re: Pool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AD8E67-0C9F-2D3E-D17E-B7AF99A646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698129"/>
            <a:ext cx="8520600" cy="3416400"/>
          </a:xfrm>
        </p:spPr>
        <p:txBody>
          <a:bodyPr>
            <a:noAutofit/>
          </a:bodyPr>
          <a:lstStyle/>
          <a:p>
            <a:r>
              <a:rPr lang="en-US" sz="2400" dirty="0"/>
              <a:t>Pool was fourth on list re: greatest hope of maintaining Bayshore’s facilities</a:t>
            </a:r>
          </a:p>
          <a:p>
            <a:r>
              <a:rPr lang="en-US" sz="2400" dirty="0"/>
              <a:t>Top item for “Three issues about what Bayshore offers that should be addressed (improved)”</a:t>
            </a:r>
          </a:p>
          <a:p>
            <a:pPr marL="114297" indent="0">
              <a:buNone/>
            </a:pPr>
            <a:endParaRPr lang="en-US" sz="2400" dirty="0"/>
          </a:p>
          <a:p>
            <a:r>
              <a:rPr lang="en-US" sz="2400" u="sng" dirty="0"/>
              <a:t>Bottom line</a:t>
            </a:r>
            <a:r>
              <a:rPr lang="en-US" sz="2400" dirty="0"/>
              <a:t>: Closing pool permanently does not help Bayshore address tabled jobs, unplanned jobs, and rising costs of living.  </a:t>
            </a:r>
            <a:endParaRPr lang="en-US" sz="2400" u="sng" dirty="0"/>
          </a:p>
        </p:txBody>
      </p:sp>
    </p:spTree>
    <p:extLst>
      <p:ext uri="{BB962C8B-B14F-4D97-AF65-F5344CB8AC3E}">
        <p14:creationId xmlns:p14="http://schemas.microsoft.com/office/powerpoint/2010/main" val="18864405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06C55F-A956-2727-602F-5F4BEEC6978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9BA9EB1A-6CEF-2E9D-4E4D-45A7D4A5DFB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9294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>
          <a:extLst>
            <a:ext uri="{FF2B5EF4-FFF2-40B4-BE49-F238E27FC236}">
              <a16:creationId xmlns:a16="http://schemas.microsoft.com/office/drawing/2014/main" id="{297D92AE-7222-4684-0930-C9775E24E9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>
            <a:extLst>
              <a:ext uri="{FF2B5EF4-FFF2-40B4-BE49-F238E27FC236}">
                <a16:creationId xmlns:a16="http://schemas.microsoft.com/office/drawing/2014/main" id="{00A3F73F-6919-9286-7B57-4FF468B3779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p17">
            <a:extLst>
              <a:ext uri="{FF2B5EF4-FFF2-40B4-BE49-F238E27FC236}">
                <a16:creationId xmlns:a16="http://schemas.microsoft.com/office/drawing/2014/main" id="{77D8DFB7-2EF9-75FF-A61B-4B91E4E3581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82" name="Google Shape;82;p17">
            <a:extLst>
              <a:ext uri="{FF2B5EF4-FFF2-40B4-BE49-F238E27FC236}">
                <a16:creationId xmlns:a16="http://schemas.microsoft.com/office/drawing/2014/main" id="{3139E42F-9235-1706-1763-683790D1FC39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21473"/>
            <a:ext cx="9144001" cy="51005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53676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>
          <a:extLst>
            <a:ext uri="{FF2B5EF4-FFF2-40B4-BE49-F238E27FC236}">
              <a16:creationId xmlns:a16="http://schemas.microsoft.com/office/drawing/2014/main" id="{A6A6CCBC-2570-7690-F114-3F2D579790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8">
            <a:extLst>
              <a:ext uri="{FF2B5EF4-FFF2-40B4-BE49-F238E27FC236}">
                <a16:creationId xmlns:a16="http://schemas.microsoft.com/office/drawing/2014/main" id="{9FF9B258-B94C-F8AE-4E18-923F85EAB9A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18">
            <a:extLst>
              <a:ext uri="{FF2B5EF4-FFF2-40B4-BE49-F238E27FC236}">
                <a16:creationId xmlns:a16="http://schemas.microsoft.com/office/drawing/2014/main" id="{1C29898A-9469-C07A-59A4-A06FDBBE37A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89" name="Google Shape;89;p18">
            <a:extLst>
              <a:ext uri="{FF2B5EF4-FFF2-40B4-BE49-F238E27FC236}">
                <a16:creationId xmlns:a16="http://schemas.microsoft.com/office/drawing/2014/main" id="{67D62572-5CBD-4A4F-90D4-EB3C26BB1C5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55" y="0"/>
            <a:ext cx="9133691" cy="51435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90813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5360"/>
            <a:ext cx="9144000" cy="5132779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CC69E77-4B80-081A-4CD8-7A0653B33B6D}"/>
              </a:ext>
            </a:extLst>
          </p:cNvPr>
          <p:cNvSpPr txBox="1"/>
          <p:nvPr/>
        </p:nvSpPr>
        <p:spPr>
          <a:xfrm>
            <a:off x="439447" y="1699636"/>
            <a:ext cx="235454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800" dirty="0"/>
              <a:t>Interest and late fees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318DD6D-6922-FDB0-04A0-8377DE4B4AF2}"/>
              </a:ext>
            </a:extLst>
          </p:cNvPr>
          <p:cNvSpPr txBox="1">
            <a:spLocks/>
          </p:cNvSpPr>
          <p:nvPr/>
        </p:nvSpPr>
        <p:spPr>
          <a:xfrm>
            <a:off x="0" y="4784614"/>
            <a:ext cx="3839135" cy="42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1000" dirty="0"/>
              <a:t>Other: diaper sales, pool fees, transfer fees…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C4967E5-C93F-E1C4-F754-210DCDD76E6A}"/>
              </a:ext>
            </a:extLst>
          </p:cNvPr>
          <p:cNvSpPr txBox="1"/>
          <p:nvPr/>
        </p:nvSpPr>
        <p:spPr>
          <a:xfrm>
            <a:off x="6496138" y="648393"/>
            <a:ext cx="26478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Total budget = $294K; Does not include the $85K from reserves for this year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4A0278-B5E8-AF6A-5411-D9C6308413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E60E03F-2BEF-1589-160F-6A5E612CA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204021"/>
            <a:ext cx="8520600" cy="572700"/>
          </a:xfrm>
        </p:spPr>
        <p:txBody>
          <a:bodyPr>
            <a:normAutofit fontScale="90000"/>
          </a:bodyPr>
          <a:lstStyle/>
          <a:p>
            <a:r>
              <a:rPr lang="en-US" dirty="0"/>
              <a:t>Income and Expenses for This and the Next Eight Years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23B39C-FB5F-0C4A-A10F-6A72BDF853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907312"/>
            <a:ext cx="8520600" cy="4125431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US" sz="2000" u="sng" dirty="0">
                <a:solidFill>
                  <a:schemeClr val="tx1"/>
                </a:solidFill>
              </a:rPr>
              <a:t>Reminders</a:t>
            </a:r>
            <a:r>
              <a:rPr lang="en-US" sz="2000" dirty="0">
                <a:solidFill>
                  <a:schemeClr val="tx1"/>
                </a:solidFill>
              </a:rPr>
              <a:t>: </a:t>
            </a:r>
          </a:p>
          <a:p>
            <a:r>
              <a:rPr lang="en-US" sz="2400" dirty="0">
                <a:solidFill>
                  <a:schemeClr val="tx1"/>
                </a:solidFill>
              </a:rPr>
              <a:t>93% of our income comes from from dues (this year dues  total = $274,050)</a:t>
            </a:r>
          </a:p>
          <a:p>
            <a:r>
              <a:rPr lang="en-US" sz="2400" dirty="0">
                <a:solidFill>
                  <a:schemeClr val="tx1"/>
                </a:solidFill>
              </a:rPr>
              <a:t>Our current reserves are </a:t>
            </a:r>
            <a:r>
              <a:rPr lang="en-US" sz="2400" dirty="0">
                <a:solidFill>
                  <a:schemeClr val="tx1"/>
                </a:solidFill>
                <a:highlight>
                  <a:srgbClr val="C0C0C0"/>
                </a:highlight>
              </a:rPr>
              <a:t>$426,886</a:t>
            </a:r>
          </a:p>
          <a:p>
            <a:r>
              <a:rPr lang="en-US" sz="2400" dirty="0">
                <a:solidFill>
                  <a:schemeClr val="tx1"/>
                </a:solidFill>
              </a:rPr>
              <a:t>Bayshore has a </a:t>
            </a:r>
            <a:r>
              <a:rPr lang="en-US" sz="2400" u="sng" dirty="0">
                <a:solidFill>
                  <a:schemeClr val="tx1"/>
                </a:solidFill>
              </a:rPr>
              <a:t>30-year maintenance plan </a:t>
            </a:r>
            <a:r>
              <a:rPr lang="en-US" sz="2400" dirty="0">
                <a:solidFill>
                  <a:schemeClr val="tx1"/>
                </a:solidFill>
              </a:rPr>
              <a:t>for maintaining its property, facilities, and equipment. We are approximately four years into that plan. 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For the </a:t>
            </a:r>
            <a:r>
              <a:rPr lang="en-US" sz="2000" u="sng" dirty="0">
                <a:solidFill>
                  <a:schemeClr val="tx1"/>
                </a:solidFill>
              </a:rPr>
              <a:t>next eight years combined</a:t>
            </a:r>
            <a:r>
              <a:rPr lang="en-US" sz="2000" dirty="0">
                <a:solidFill>
                  <a:schemeClr val="tx1"/>
                </a:solidFill>
              </a:rPr>
              <a:t>, the estimated costs for upkeep of property, building facilities, and equipment is </a:t>
            </a:r>
            <a:r>
              <a:rPr lang="en-US" sz="2000" b="1" dirty="0">
                <a:solidFill>
                  <a:schemeClr val="tx1"/>
                </a:solidFill>
                <a:highlight>
                  <a:srgbClr val="FFFF00"/>
                </a:highlight>
              </a:rPr>
              <a:t>$500,000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sz="1800" dirty="0">
              <a:solidFill>
                <a:schemeClr val="tx1"/>
              </a:solidFill>
            </a:endParaRPr>
          </a:p>
          <a:p>
            <a:pPr marL="114300" indent="0">
              <a:buNone/>
            </a:pPr>
            <a:endParaRPr lang="en-US" sz="1800" dirty="0">
              <a:solidFill>
                <a:schemeClr val="tx1"/>
              </a:solidFill>
            </a:endParaRPr>
          </a:p>
          <a:p>
            <a:pPr marL="114300" indent="0">
              <a:buNone/>
            </a:pPr>
            <a:endParaRPr lang="en-US" sz="1800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7447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D91D549-1D20-2400-8F5D-60C8F9365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204021"/>
            <a:ext cx="8520600" cy="572700"/>
          </a:xfrm>
        </p:spPr>
        <p:txBody>
          <a:bodyPr>
            <a:normAutofit fontScale="90000"/>
          </a:bodyPr>
          <a:lstStyle/>
          <a:p>
            <a:r>
              <a:rPr lang="en-US" dirty="0"/>
              <a:t>Income and Expenses for This and the Next Eight Years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395819-4A86-6E90-6FF6-D40145C358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907312"/>
            <a:ext cx="8520600" cy="4125431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US" sz="2000" u="sng" dirty="0">
                <a:solidFill>
                  <a:schemeClr val="tx1"/>
                </a:solidFill>
              </a:rPr>
              <a:t>Reminders</a:t>
            </a:r>
            <a:r>
              <a:rPr lang="en-US" sz="2000" dirty="0">
                <a:solidFill>
                  <a:schemeClr val="tx1"/>
                </a:solidFill>
              </a:rPr>
              <a:t>: </a:t>
            </a:r>
          </a:p>
          <a:p>
            <a:r>
              <a:rPr lang="en-US" sz="2000" dirty="0">
                <a:solidFill>
                  <a:schemeClr val="tx1"/>
                </a:solidFill>
              </a:rPr>
              <a:t>Based on projections (0-7%) of the current budget and after paying routine expenses, Bayshore </a:t>
            </a:r>
            <a:r>
              <a:rPr lang="en-US" sz="2000" u="sng" dirty="0">
                <a:solidFill>
                  <a:schemeClr val="tx1"/>
                </a:solidFill>
              </a:rPr>
              <a:t>may</a:t>
            </a:r>
            <a:r>
              <a:rPr lang="en-US" sz="2000" dirty="0">
                <a:solidFill>
                  <a:schemeClr val="tx1"/>
                </a:solidFill>
              </a:rPr>
              <a:t> have an average of $2,537 in discretionary funds for each of the next fiscal eight years (</a:t>
            </a:r>
            <a:r>
              <a:rPr lang="en-US" sz="2000" u="sng" dirty="0">
                <a:solidFill>
                  <a:schemeClr val="tx1"/>
                </a:solidFill>
              </a:rPr>
              <a:t>approx. $20,000 across eight years</a:t>
            </a:r>
            <a:r>
              <a:rPr lang="en-US" sz="2000" dirty="0">
                <a:solidFill>
                  <a:schemeClr val="tx1"/>
                </a:solidFill>
              </a:rPr>
              <a:t>)</a:t>
            </a:r>
          </a:p>
          <a:p>
            <a:r>
              <a:rPr lang="en-US" sz="2000" u="sng" dirty="0">
                <a:solidFill>
                  <a:schemeClr val="tx1"/>
                </a:solidFill>
              </a:rPr>
              <a:t>Fact</a:t>
            </a:r>
            <a:r>
              <a:rPr lang="en-US" sz="2000" dirty="0">
                <a:solidFill>
                  <a:schemeClr val="tx1"/>
                </a:solidFill>
              </a:rPr>
              <a:t>: Along with our current reserves, there are not enough funds to pay for the </a:t>
            </a:r>
            <a:r>
              <a:rPr lang="en-US" sz="2000" b="1" u="sng" dirty="0">
                <a:solidFill>
                  <a:schemeClr val="tx1"/>
                </a:solidFill>
              </a:rPr>
              <a:t>planned maintenance jobs (much less unplanned jobs)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sz="1800" dirty="0">
              <a:solidFill>
                <a:schemeClr val="tx1"/>
              </a:solidFill>
            </a:endParaRPr>
          </a:p>
          <a:p>
            <a:pPr marL="114300" indent="0">
              <a:buNone/>
            </a:pPr>
            <a:endParaRPr lang="en-US" sz="1800" dirty="0">
              <a:solidFill>
                <a:schemeClr val="tx1"/>
              </a:solidFill>
            </a:endParaRPr>
          </a:p>
          <a:p>
            <a:pPr marL="114300" indent="0">
              <a:buNone/>
            </a:pPr>
            <a:endParaRPr lang="en-US" sz="1800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20942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C451696-6855-6CAE-5405-0378769809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Does Bayshore Meet Its Financial Needs/Obligations?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997D3874-CD06-79E5-DD85-F7AF70A883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1700" y="3301958"/>
            <a:ext cx="8520600" cy="792600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15288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35C2D15-3446-124F-2A2E-665D556BB9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1700" y="1233672"/>
            <a:ext cx="8520600" cy="2052600"/>
          </a:xfrm>
        </p:spPr>
        <p:txBody>
          <a:bodyPr>
            <a:normAutofit/>
          </a:bodyPr>
          <a:lstStyle/>
          <a:p>
            <a:r>
              <a:rPr lang="en-US" dirty="0"/>
              <a:t>Could We Just Use Bayshore’s Reserves?</a:t>
            </a:r>
          </a:p>
        </p:txBody>
      </p:sp>
    </p:spTree>
    <p:extLst>
      <p:ext uri="{BB962C8B-B14F-4D97-AF65-F5344CB8AC3E}">
        <p14:creationId xmlns:p14="http://schemas.microsoft.com/office/powerpoint/2010/main" val="136085302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12362</TotalTime>
  <Words>1021</Words>
  <Application>Microsoft Office PowerPoint</Application>
  <PresentationFormat>On-screen Show (16:9)</PresentationFormat>
  <Paragraphs>95</Paragraphs>
  <Slides>22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Aptos</vt:lpstr>
      <vt:lpstr>Arial</vt:lpstr>
      <vt:lpstr>Symbol</vt:lpstr>
      <vt:lpstr>Times New Roman</vt:lpstr>
      <vt:lpstr>Simple Light</vt:lpstr>
      <vt:lpstr>PowerPoint Presentation</vt:lpstr>
      <vt:lpstr>Positive Aspects of Bayshore (an HOA)</vt:lpstr>
      <vt:lpstr>PowerPoint Presentation</vt:lpstr>
      <vt:lpstr>PowerPoint Presentation</vt:lpstr>
      <vt:lpstr>PowerPoint Presentation</vt:lpstr>
      <vt:lpstr>Income and Expenses for This and the Next Eight Years</vt:lpstr>
      <vt:lpstr>Income and Expenses for This and the Next Eight Years</vt:lpstr>
      <vt:lpstr>How Does Bayshore Meet Its Financial Needs/Obligations?</vt:lpstr>
      <vt:lpstr>Could We Just Use Bayshore’s Reserves?</vt:lpstr>
      <vt:lpstr>Using All But $250K of Bayshore’s Reserves</vt:lpstr>
      <vt:lpstr>The Use of Bayshore’s Reserves Doesn’t Meet Financial Needs</vt:lpstr>
      <vt:lpstr>Member Dues Could Be Increased</vt:lpstr>
      <vt:lpstr>Bayshore Dues History</vt:lpstr>
      <vt:lpstr>What Does It Take to Increase the Dues?</vt:lpstr>
      <vt:lpstr>Potential Change to C&amp;Rs Language</vt:lpstr>
      <vt:lpstr>PowerPoint Presentation</vt:lpstr>
      <vt:lpstr>Dues Task Force Analysis </vt:lpstr>
      <vt:lpstr>Member Suggestion</vt:lpstr>
      <vt:lpstr>Effect on Budget with Shutting the Pool Down Permanently </vt:lpstr>
      <vt:lpstr>Cons to Shutting Down the Pool Permanently  </vt:lpstr>
      <vt:lpstr>Results of 2021 Survey re: Pool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Kenn Apel</dc:creator>
  <cp:lastModifiedBy>Kenn Apel</cp:lastModifiedBy>
  <cp:revision>17</cp:revision>
  <cp:lastPrinted>2024-11-16T17:33:53Z</cp:lastPrinted>
  <dcterms:modified xsi:type="dcterms:W3CDTF">2026-05-17T20:45:36Z</dcterms:modified>
</cp:coreProperties>
</file>